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purl.oclc.org/ooxml/officeDocument/relationships/extendedProperties" Target="docProps/app.xml"/><Relationship Id="rId2" Type="http://schemas.openxmlformats.org/package/2006/relationships/metadata/core-properties" Target="docProps/core.xml"/><Relationship Id="rId1" Type="http://purl.oclc.org/ooxml/officeDocument/relationships/officeDocument" Target="ppt/presentation.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648" r:id="rId1"/>
    <p:sldMasterId id="2147483650" r:id="rId2"/>
  </p:sldMasterIdLst>
  <p:notesMasterIdLst>
    <p:notesMasterId r:id="rId20"/>
  </p:notesMasterIdLst>
  <p:sldIdLst>
    <p:sldId id="256" r:id="rId3"/>
    <p:sldId id="257" r:id="rId4"/>
    <p:sldId id="280" r:id="rId5"/>
    <p:sldId id="284" r:id="rId6"/>
    <p:sldId id="282" r:id="rId7"/>
    <p:sldId id="293" r:id="rId8"/>
    <p:sldId id="288" r:id="rId9"/>
    <p:sldId id="258" r:id="rId10"/>
    <p:sldId id="275" r:id="rId11"/>
    <p:sldId id="291" r:id="rId12"/>
    <p:sldId id="292" r:id="rId13"/>
    <p:sldId id="276" r:id="rId14"/>
    <p:sldId id="290" r:id="rId15"/>
    <p:sldId id="295" r:id="rId16"/>
    <p:sldId id="294" r:id="rId17"/>
    <p:sldId id="298" r:id="rId18"/>
    <p:sldId id="297" r:id="rId19"/>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purl.oclc.org/ooxml/drawingml/main" xmlns:r="http://purl.oclc.org/ooxml/officeDocument/relationships" xmlns:p="http://purl.oclc.org/ooxml/presentationml/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0063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p:restoredLeft sz="16.667%" autoAdjust="0"/>
    <p:restoredTop sz="86.804%" autoAdjust="0"/>
  </p:normalViewPr>
  <p:slideViewPr>
    <p:cSldViewPr snapToGrid="0">
      <p:cViewPr>
        <p:scale>
          <a:sx n="75" d="100"/>
          <a:sy n="75" d="100"/>
        </p:scale>
        <p:origin x="1140" y="534"/>
      </p:cViewPr>
      <p:guideLst>
        <p:guide pos="3840"/>
        <p:guide orient="horz" pos="216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6.xml"/><Relationship Id="rId13" Type="http://purl.oclc.org/ooxml/officeDocument/relationships/slide" Target="slides/slide11.xml"/><Relationship Id="rId18" Type="http://purl.oclc.org/ooxml/officeDocument/relationships/slide" Target="slides/slide16.xml"/><Relationship Id="rId3" Type="http://purl.oclc.org/ooxml/officeDocument/relationships/slide" Target="slides/slide1.xml"/><Relationship Id="rId21" Type="http://purl.oclc.org/ooxml/officeDocument/relationships/presProps" Target="presProps.xml"/><Relationship Id="rId7" Type="http://purl.oclc.org/ooxml/officeDocument/relationships/slide" Target="slides/slide5.xml"/><Relationship Id="rId12" Type="http://purl.oclc.org/ooxml/officeDocument/relationships/slide" Target="slides/slide10.xml"/><Relationship Id="rId17" Type="http://purl.oclc.org/ooxml/officeDocument/relationships/slide" Target="slides/slide15.xml"/><Relationship Id="rId2" Type="http://purl.oclc.org/ooxml/officeDocument/relationships/slideMaster" Target="slideMasters/slideMaster2.xml"/><Relationship Id="rId16" Type="http://purl.oclc.org/ooxml/officeDocument/relationships/slide" Target="slides/slide14.xml"/><Relationship Id="rId20" Type="http://purl.oclc.org/ooxml/officeDocument/relationships/notesMaster" Target="notesMasters/notesMaster1.xml"/><Relationship Id="rId1" Type="http://purl.oclc.org/ooxml/officeDocument/relationships/slideMaster" Target="slideMasters/slideMaster1.xml"/><Relationship Id="rId6" Type="http://purl.oclc.org/ooxml/officeDocument/relationships/slide" Target="slides/slide4.xml"/><Relationship Id="rId11" Type="http://purl.oclc.org/ooxml/officeDocument/relationships/slide" Target="slides/slide9.xml"/><Relationship Id="rId24" Type="http://purl.oclc.org/ooxml/officeDocument/relationships/tableStyles" Target="tableStyles.xml"/><Relationship Id="rId5" Type="http://purl.oclc.org/ooxml/officeDocument/relationships/slide" Target="slides/slide3.xml"/><Relationship Id="rId15" Type="http://purl.oclc.org/ooxml/officeDocument/relationships/slide" Target="slides/slide13.xml"/><Relationship Id="rId23" Type="http://purl.oclc.org/ooxml/officeDocument/relationships/theme" Target="theme/theme1.xml"/><Relationship Id="rId10" Type="http://purl.oclc.org/ooxml/officeDocument/relationships/slide" Target="slides/slide8.xml"/><Relationship Id="rId19" Type="http://purl.oclc.org/ooxml/officeDocument/relationships/slide" Target="slides/slide17.xml"/><Relationship Id="rId4" Type="http://purl.oclc.org/ooxml/officeDocument/relationships/slide" Target="slides/slide2.xml"/><Relationship Id="rId9" Type="http://purl.oclc.org/ooxml/officeDocument/relationships/slide" Target="slides/slide7.xml"/><Relationship Id="rId14" Type="http://purl.oclc.org/ooxml/officeDocument/relationships/slide" Target="slides/slide12.xml"/><Relationship Id="rId22" Type="http://purl.oclc.org/ooxml/officeDocument/relationships/viewProps" Target="viewProps.xml"/></Relationships>
</file>

<file path=ppt/notesMasters/_rels/notesMaster1.xml.rels><?xml version="1.0" encoding="UTF-8" standalone="yes"?>
<Relationships xmlns="http://schemas.openxmlformats.org/package/2006/relationships"><Relationship Id="rId1" Type="http://purl.oclc.org/ooxml/officeDocument/relationships/theme" Target="../theme/theme3.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D3FDCC53-E0A8-451F-B64A-4DB513272696}" type="datetimeFigureOut">
              <a:rPr lang="en-GB"/>
              <a:t>15/04/2025</a:t>
            </a:fld>
            <a:endParaRPr lang="en-GB"/>
          </a:p>
        </p:txBody>
      </p:sp>
      <p:sp>
        <p:nvSpPr>
          <p:cNvPr id="4"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GB"/>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GB"/>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04C59494-F5F1-4A95-AE04-CB72867C4A08}"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7.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dirty="0"/>
              <a:t>Good afternoon. My name is Jeaustin Calder</a:t>
            </a:r>
            <a:r>
              <a:rPr lang="es-ES" dirty="0" err="1"/>
              <a:t>ó</a:t>
            </a:r>
            <a:r>
              <a:rPr lang="en-US" dirty="0"/>
              <a:t>n, and I will be doing the initial presentation of my Bachelors thesis. Named GAN-based framework for control of robotic arm manipulators.</a:t>
            </a:r>
            <a:endParaRPr dirty="0"/>
          </a:p>
        </p:txBody>
      </p:sp>
      <p:sp>
        <p:nvSpPr>
          <p:cNvPr id="4" name="Slide Number Placeholder 3"/>
          <p:cNvSpPr>
            <a:spLocks noGrp="1"/>
          </p:cNvSpPr>
          <p:nvPr>
            <p:ph type="sldNum" sz="quarter" idx="10"/>
          </p:nvPr>
        </p:nvSpPr>
        <p:spPr bwMode="auto"/>
        <p:txBody>
          <a:bodyPr/>
          <a:lstStyle/>
          <a:p>
            <a:pPr>
              <a:defRPr/>
            </a:pPr>
            <a:fld id="{3F8AA2EA-13D8-423E-C2F3-5FDDD0DE7EB7}" type="slidenum">
              <a:rPr/>
              <a:t>1</a:t>
            </a:fld>
            <a:endParaRPr/>
          </a:p>
        </p:txBody>
      </p:sp>
    </p:spTree>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59858F7B-A292-640E-DA45-5531EEF4F149}"/>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C2E5CBA9-E7C9-0AD7-3BFE-FBA7DF9A612D}"/>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30F43CBD-8588-258D-7198-EA89E04A10AC}"/>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9F61B31D-07D3-0ABA-8391-74D5BC470B52}"/>
              </a:ext>
            </a:extLst>
          </p:cNvPr>
          <p:cNvSpPr>
            <a:spLocks noGrp="1"/>
          </p:cNvSpPr>
          <p:nvPr>
            <p:ph type="sldNum" sz="quarter" idx="10"/>
          </p:nvPr>
        </p:nvSpPr>
        <p:spPr bwMode="auto"/>
        <p:txBody>
          <a:bodyPr/>
          <a:lstStyle/>
          <a:p>
            <a:pPr>
              <a:defRPr/>
            </a:pPr>
            <a:fld id="{45C2C1C1-964A-89E7-4FC8-C2092673E027}" type="slidenum">
              <a:rPr/>
              <a:t>10</a:t>
            </a:fld>
            <a:endParaRPr/>
          </a:p>
        </p:txBody>
      </p:sp>
    </p:spTree>
    <p:extLst>
      <p:ext uri="{BB962C8B-B14F-4D97-AF65-F5344CB8AC3E}">
        <p14:creationId xmlns:p14="http://schemas.microsoft.com/office/powerpoint/2010/main" val="4130769991"/>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A7720CAC-928E-0DC8-9E70-26DCE7474C4D}"/>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35FE5D5A-CA84-D207-A26D-501DA937099C}"/>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9DAF1B4E-E6B7-D42E-3277-BC117F43D6CA}"/>
              </a:ext>
            </a:extLst>
          </p:cNvPr>
          <p:cNvSpPr>
            <a:spLocks noGrp="1"/>
          </p:cNvSpPr>
          <p:nvPr>
            <p:ph type="body" idx="1"/>
          </p:nvPr>
        </p:nvSpPr>
        <p:spPr bwMode="auto"/>
        <p:txBody>
          <a:bodyPr/>
          <a:lstStyle/>
          <a:p>
            <a:pPr>
              <a:defRPr/>
            </a:pPr>
            <a:r>
              <a:rPr lang="en-US" dirty="0"/>
              <a:t>file:///C:/Users/Usuario%20MSI/Desktop/978-3-030-27535-8.pdf</a:t>
            </a:r>
            <a:r>
              <a:rPr lang="es-ES" dirty="0"/>
              <a:t> 594</a:t>
            </a:r>
            <a:endParaRPr dirty="0"/>
          </a:p>
        </p:txBody>
      </p:sp>
      <p:sp>
        <p:nvSpPr>
          <p:cNvPr id="4" name="Slide Number Placeholder 3">
            <a:extLst>
              <a:ext uri="{FF2B5EF4-FFF2-40B4-BE49-F238E27FC236}">
                <a16:creationId xmlns:a16="http://schemas.microsoft.com/office/drawing/2014/main" id="{2AF9C153-B437-54C4-7A76-BBCE2B39A351}"/>
              </a:ext>
            </a:extLst>
          </p:cNvPr>
          <p:cNvSpPr>
            <a:spLocks noGrp="1"/>
          </p:cNvSpPr>
          <p:nvPr>
            <p:ph type="sldNum" sz="quarter" idx="10"/>
          </p:nvPr>
        </p:nvSpPr>
        <p:spPr bwMode="auto"/>
        <p:txBody>
          <a:bodyPr/>
          <a:lstStyle/>
          <a:p>
            <a:pPr>
              <a:defRPr/>
            </a:pPr>
            <a:fld id="{45C2C1C1-964A-89E7-4FC8-C2092673E027}" type="slidenum">
              <a:rPr/>
              <a:t>11</a:t>
            </a:fld>
            <a:endParaRPr/>
          </a:p>
        </p:txBody>
      </p:sp>
    </p:spTree>
    <p:extLst>
      <p:ext uri="{BB962C8B-B14F-4D97-AF65-F5344CB8AC3E}">
        <p14:creationId xmlns:p14="http://schemas.microsoft.com/office/powerpoint/2010/main" val="1404072899"/>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88C579A-8DC2-C470-2C0A-FAADDD8106E6}" type="slidenum">
              <a:rPr/>
              <a:t>12</a:t>
            </a:fld>
            <a:endParaRPr/>
          </a:p>
        </p:txBody>
      </p:sp>
    </p:spTree>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DB3D33D6-B443-FC1D-B635-427785935D06}"/>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F63CE813-D5B7-B844-07E4-561F72D29B11}"/>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413C722C-31FF-9FDE-FE04-9DA3A5194D82}"/>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0699D4C3-72E7-7F1F-27D5-CAA90AED7338}"/>
              </a:ext>
            </a:extLst>
          </p:cNvPr>
          <p:cNvSpPr>
            <a:spLocks noGrp="1"/>
          </p:cNvSpPr>
          <p:nvPr>
            <p:ph type="sldNum" sz="quarter" idx="10"/>
          </p:nvPr>
        </p:nvSpPr>
        <p:spPr bwMode="auto"/>
        <p:txBody>
          <a:bodyPr/>
          <a:lstStyle/>
          <a:p>
            <a:pPr>
              <a:defRPr/>
            </a:pPr>
            <a:fld id="{6EF192F8-20AE-2446-5151-99B98476DADE}" type="slidenum">
              <a:rPr/>
              <a:t>13</a:t>
            </a:fld>
            <a:endParaRPr/>
          </a:p>
        </p:txBody>
      </p:sp>
    </p:spTree>
    <p:extLst>
      <p:ext uri="{BB962C8B-B14F-4D97-AF65-F5344CB8AC3E}">
        <p14:creationId xmlns:p14="http://schemas.microsoft.com/office/powerpoint/2010/main" val="3229624920"/>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C2E401AA-A9BA-C054-6AEF-A5F544C5FC1E}"/>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ED04BB12-F07A-E63B-8F4D-5AD6C135E69C}"/>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302C843B-0C8F-4A9B-C360-5D33867132FC}"/>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8442E500-F1CB-F362-FC36-87D813DCE757}"/>
              </a:ext>
            </a:extLst>
          </p:cNvPr>
          <p:cNvSpPr>
            <a:spLocks noGrp="1"/>
          </p:cNvSpPr>
          <p:nvPr>
            <p:ph type="sldNum" sz="quarter" idx="10"/>
          </p:nvPr>
        </p:nvSpPr>
        <p:spPr bwMode="auto"/>
        <p:txBody>
          <a:bodyPr/>
          <a:lstStyle/>
          <a:p>
            <a:pPr>
              <a:defRPr/>
            </a:pPr>
            <a:fld id="{6EF192F8-20AE-2446-5151-99B98476DADE}" type="slidenum">
              <a:rPr/>
              <a:t>14</a:t>
            </a:fld>
            <a:endParaRPr/>
          </a:p>
        </p:txBody>
      </p:sp>
    </p:spTree>
    <p:extLst>
      <p:ext uri="{BB962C8B-B14F-4D97-AF65-F5344CB8AC3E}">
        <p14:creationId xmlns:p14="http://schemas.microsoft.com/office/powerpoint/2010/main" val="3336011840"/>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78EE454C-EEE0-8D51-6A82-E348590DB310}"/>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F0542F21-8415-6F16-4624-847D9F3F13F7}"/>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61553FF4-12FC-2D5E-3372-B2E5F9BA90C9}"/>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FE6EB924-538F-7E4B-BC8D-1B0FB4AD1F0E}"/>
              </a:ext>
            </a:extLst>
          </p:cNvPr>
          <p:cNvSpPr>
            <a:spLocks noGrp="1"/>
          </p:cNvSpPr>
          <p:nvPr>
            <p:ph type="sldNum" sz="quarter" idx="10"/>
          </p:nvPr>
        </p:nvSpPr>
        <p:spPr bwMode="auto"/>
        <p:txBody>
          <a:bodyPr/>
          <a:lstStyle/>
          <a:p>
            <a:pPr>
              <a:defRPr/>
            </a:pPr>
            <a:fld id="{6EF192F8-20AE-2446-5151-99B98476DADE}" type="slidenum">
              <a:rPr/>
              <a:t>15</a:t>
            </a:fld>
            <a:endParaRPr/>
          </a:p>
        </p:txBody>
      </p:sp>
    </p:spTree>
    <p:extLst>
      <p:ext uri="{BB962C8B-B14F-4D97-AF65-F5344CB8AC3E}">
        <p14:creationId xmlns:p14="http://schemas.microsoft.com/office/powerpoint/2010/main" val="2207610444"/>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AA0FAD9F-D1F2-0A8B-0BDA-84428FE3BAEF}"/>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C8C94EF9-B4CE-E7AC-F231-3381FFEE2803}"/>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3B1DE82B-B005-5F25-12BE-A39444CD0D46}"/>
              </a:ext>
            </a:extLst>
          </p:cNvPr>
          <p:cNvSpPr>
            <a:spLocks noGrp="1"/>
          </p:cNvSpPr>
          <p:nvPr>
            <p:ph type="body" idx="1"/>
          </p:nvPr>
        </p:nvSpPr>
        <p:spPr bwMode="auto"/>
        <p:txBody>
          <a:bodyPr/>
          <a:lstStyle/>
          <a:p>
            <a:pPr>
              <a:defRPr/>
            </a:pPr>
            <a:endParaRPr dirty="0"/>
          </a:p>
        </p:txBody>
      </p:sp>
      <p:sp>
        <p:nvSpPr>
          <p:cNvPr id="4" name="Slide Number Placeholder 3">
            <a:extLst>
              <a:ext uri="{FF2B5EF4-FFF2-40B4-BE49-F238E27FC236}">
                <a16:creationId xmlns:a16="http://schemas.microsoft.com/office/drawing/2014/main" id="{389F8B04-0147-2D0D-97A4-3F7069A24E44}"/>
              </a:ext>
            </a:extLst>
          </p:cNvPr>
          <p:cNvSpPr>
            <a:spLocks noGrp="1"/>
          </p:cNvSpPr>
          <p:nvPr>
            <p:ph type="sldNum" sz="quarter" idx="10"/>
          </p:nvPr>
        </p:nvSpPr>
        <p:spPr bwMode="auto"/>
        <p:txBody>
          <a:bodyPr/>
          <a:lstStyle/>
          <a:p>
            <a:pPr>
              <a:defRPr/>
            </a:pPr>
            <a:fld id="{6EF192F8-20AE-2446-5151-99B98476DADE}" type="slidenum">
              <a:rPr/>
              <a:t>17</a:t>
            </a:fld>
            <a:endParaRPr/>
          </a:p>
        </p:txBody>
      </p:sp>
    </p:spTree>
    <p:extLst>
      <p:ext uri="{BB962C8B-B14F-4D97-AF65-F5344CB8AC3E}">
        <p14:creationId xmlns:p14="http://schemas.microsoft.com/office/powerpoint/2010/main" val="1062059239"/>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buNone/>
            </a:pPr>
            <a:r>
              <a:rPr lang="en-US" dirty="0"/>
              <a:t>Collaborative Robots or </a:t>
            </a:r>
            <a:r>
              <a:rPr lang="en-US" dirty="0" err="1"/>
              <a:t>Cobots</a:t>
            </a:r>
            <a:r>
              <a:rPr lang="en-US" dirty="0"/>
              <a:t> are crucial, as robotics continues to move from structured factory floors into more dynamic and uncertain environments. To achieve that, a controller must meet three essential demands: real-time control, strict adherence to physical and safety constraints, and the ability to generalize across varying conditions. </a:t>
            </a:r>
            <a:r>
              <a:rPr lang="en-US" b="0" dirty="0"/>
              <a:t>And that’s exactly where my project comes in. </a:t>
            </a:r>
            <a:r>
              <a:rPr lang="en-US" dirty="0"/>
              <a:t>The goal is to develop a control framework that handles these demands using AI-based methods, especially Generative Adversarial Networks.</a:t>
            </a:r>
          </a:p>
          <a:p>
            <a:pPr>
              <a:defRPr/>
            </a:pPr>
            <a:endParaRPr dirty="0"/>
          </a:p>
        </p:txBody>
      </p:sp>
      <p:sp>
        <p:nvSpPr>
          <p:cNvPr id="4" name="Slide Number Placeholder 3"/>
          <p:cNvSpPr>
            <a:spLocks noGrp="1"/>
          </p:cNvSpPr>
          <p:nvPr>
            <p:ph type="sldNum" sz="quarter" idx="10"/>
          </p:nvPr>
        </p:nvSpPr>
        <p:spPr bwMode="auto"/>
        <p:txBody>
          <a:bodyPr/>
          <a:lstStyle/>
          <a:p>
            <a:pPr>
              <a:defRPr/>
            </a:pPr>
            <a:fld id="{6EF192F8-20AE-2446-5151-99B98476DADE}" type="slidenum">
              <a:rPr/>
              <a:t>2</a:t>
            </a:fld>
            <a:endParaRPr/>
          </a:p>
        </p:txBody>
      </p:sp>
    </p:spTree>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B6FC7361-484E-6B40-137C-A888CD55AF2F}"/>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1065C98F-2F18-E1B6-CA43-B4C3869FC998}"/>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2D9B0E04-6C22-396B-87F9-2807682543B0}"/>
              </a:ext>
            </a:extLst>
          </p:cNvPr>
          <p:cNvSpPr>
            <a:spLocks noGrp="1"/>
          </p:cNvSpPr>
          <p:nvPr>
            <p:ph type="body" idx="1"/>
          </p:nvPr>
        </p:nvSpPr>
        <p:spPr bwMode="auto"/>
        <p:txBody>
          <a:bodyPr/>
          <a:lstStyle/>
          <a:p>
            <a:pPr>
              <a:defRPr/>
            </a:pPr>
            <a:r>
              <a:rPr lang="en-US" dirty="0"/>
              <a:t>Now I will provide an overview of Generative Adversarial Networks, or GANs.</a:t>
            </a:r>
          </a:p>
          <a:p>
            <a:pPr>
              <a:defRPr/>
            </a:pPr>
            <a:endParaRPr lang="en-US" dirty="0"/>
          </a:p>
          <a:p>
            <a:pPr>
              <a:defRPr/>
            </a:pPr>
            <a:r>
              <a:rPr lang="en-US" dirty="0"/>
              <a:t>They were originally proposed for generating synthetic data. They learn to mimic complex samples from a reference dataset.</a:t>
            </a:r>
          </a:p>
          <a:p>
            <a:pPr>
              <a:defRPr/>
            </a:pPr>
            <a:endParaRPr lang="en-US" dirty="0"/>
          </a:p>
          <a:p>
            <a:pPr>
              <a:defRPr/>
            </a:pPr>
            <a:r>
              <a:rPr lang="en-US" dirty="0"/>
              <a:t>The general idea of GANs is two Neural Networks competing. A generator and a discriminator.</a:t>
            </a:r>
          </a:p>
          <a:p>
            <a:pPr>
              <a:defRPr/>
            </a:pPr>
            <a:r>
              <a:rPr lang="en-US" dirty="0"/>
              <a:t> </a:t>
            </a:r>
          </a:p>
          <a:p>
            <a:pPr>
              <a:defRPr/>
            </a:pPr>
            <a:r>
              <a:rPr lang="en-US" dirty="0"/>
              <a:t>The generator tries to fool the discriminator into thinking that generated data is real.</a:t>
            </a:r>
          </a:p>
          <a:p>
            <a:pPr>
              <a:defRPr/>
            </a:pPr>
            <a:endParaRPr lang="en-US" dirty="0"/>
          </a:p>
          <a:p>
            <a:pPr>
              <a:defRPr/>
            </a:pPr>
            <a:r>
              <a:rPr lang="en-US" dirty="0"/>
              <a:t>On the other hand, the discriminator tries to keep up by using both synthetic data and real data to learn to </a:t>
            </a:r>
            <a:r>
              <a:rPr lang="en-US" dirty="0" err="1"/>
              <a:t>differenciate</a:t>
            </a:r>
            <a:r>
              <a:rPr lang="en-US" dirty="0"/>
              <a:t> them.</a:t>
            </a:r>
          </a:p>
          <a:p>
            <a:pPr>
              <a:defRPr/>
            </a:pPr>
            <a:endParaRPr lang="en-US" dirty="0"/>
          </a:p>
          <a:p>
            <a:pPr>
              <a:defRPr/>
            </a:pPr>
            <a:r>
              <a:rPr lang="en-US" dirty="0"/>
              <a:t>CLICK Here is an example with a well-known dataset.</a:t>
            </a:r>
          </a:p>
          <a:p>
            <a:pPr>
              <a:defRPr/>
            </a:pPr>
            <a:endParaRPr lang="en-US" dirty="0"/>
          </a:p>
          <a:p>
            <a:pPr>
              <a:defRPr/>
            </a:pPr>
            <a:r>
              <a:rPr lang="en-US" dirty="0"/>
              <a:t>CLICK Firstly, random noise is fed to the generator. </a:t>
            </a:r>
          </a:p>
          <a:p>
            <a:pPr>
              <a:defRPr/>
            </a:pPr>
            <a:endParaRPr lang="en-US" dirty="0"/>
          </a:p>
          <a:p>
            <a:pPr>
              <a:defRPr/>
            </a:pPr>
            <a:r>
              <a:rPr lang="en-US" dirty="0"/>
              <a:t>CLICK Then, the generator outputs a synthetic sample that will be evaluated by the discriminator. This discriminator then says how likely it is that the data is real or fake.</a:t>
            </a:r>
          </a:p>
          <a:p>
            <a:pPr>
              <a:defRPr/>
            </a:pPr>
            <a:endParaRPr lang="en-US" dirty="0"/>
          </a:p>
          <a:p>
            <a:pPr>
              <a:defRPr/>
            </a:pPr>
            <a:r>
              <a:rPr lang="en-US" dirty="0"/>
              <a:t>CLICK Lets say that in this case the generator was able to fool the discriminator.</a:t>
            </a:r>
          </a:p>
          <a:p>
            <a:pPr>
              <a:defRPr/>
            </a:pPr>
            <a:endParaRPr lang="en-US" dirty="0"/>
          </a:p>
          <a:p>
            <a:pPr>
              <a:defRPr/>
            </a:pPr>
            <a:r>
              <a:rPr lang="en-US" dirty="0"/>
              <a:t>CLICK So it will take this as feedback and improve. The discriminator needs to keep up so it uses this past sample AND samples from the reference trajectory.</a:t>
            </a:r>
          </a:p>
          <a:p>
            <a:pPr>
              <a:defRPr/>
            </a:pPr>
            <a:endParaRPr lang="en-US" dirty="0"/>
          </a:p>
          <a:p>
            <a:pPr>
              <a:defRPr/>
            </a:pPr>
            <a:r>
              <a:rPr lang="en-US" dirty="0"/>
              <a:t>CLICK Evaluates them and</a:t>
            </a:r>
          </a:p>
          <a:p>
            <a:pPr>
              <a:defRPr/>
            </a:pPr>
            <a:endParaRPr lang="en-US" dirty="0"/>
          </a:p>
          <a:p>
            <a:pPr>
              <a:defRPr/>
            </a:pPr>
            <a:r>
              <a:rPr lang="en-US" dirty="0"/>
              <a:t>CLICK Updates itself</a:t>
            </a:r>
          </a:p>
          <a:p>
            <a:pPr>
              <a:defRPr/>
            </a:pPr>
            <a:endParaRPr lang="en-US" dirty="0"/>
          </a:p>
          <a:p>
            <a:pPr>
              <a:defRPr/>
            </a:pPr>
            <a:r>
              <a:rPr lang="en-US" dirty="0"/>
              <a:t>On the long run it will result in a generator able to create </a:t>
            </a:r>
            <a:r>
              <a:rPr lang="en-US" dirty="0" err="1"/>
              <a:t>indistínguishable</a:t>
            </a:r>
            <a:r>
              <a:rPr lang="en-US" dirty="0"/>
              <a:t> hand written numbers.</a:t>
            </a:r>
            <a:endParaRPr dirty="0"/>
          </a:p>
        </p:txBody>
      </p:sp>
      <p:sp>
        <p:nvSpPr>
          <p:cNvPr id="4" name="Slide Number Placeholder 3">
            <a:extLst>
              <a:ext uri="{FF2B5EF4-FFF2-40B4-BE49-F238E27FC236}">
                <a16:creationId xmlns:a16="http://schemas.microsoft.com/office/drawing/2014/main" id="{184B4516-D5F7-43C2-AD76-6CBDB352025B}"/>
              </a:ext>
            </a:extLst>
          </p:cNvPr>
          <p:cNvSpPr>
            <a:spLocks noGrp="1"/>
          </p:cNvSpPr>
          <p:nvPr>
            <p:ph type="sldNum" sz="quarter" idx="10"/>
          </p:nvPr>
        </p:nvSpPr>
        <p:spPr bwMode="auto"/>
        <p:txBody>
          <a:bodyPr/>
          <a:lstStyle/>
          <a:p>
            <a:pPr>
              <a:defRPr/>
            </a:pPr>
            <a:fld id="{6EF192F8-20AE-2446-5151-99B98476DADE}" type="slidenum">
              <a:rPr/>
              <a:t>3</a:t>
            </a:fld>
            <a:endParaRPr/>
          </a:p>
        </p:txBody>
      </p:sp>
    </p:spTree>
    <p:extLst>
      <p:ext uri="{BB962C8B-B14F-4D97-AF65-F5344CB8AC3E}">
        <p14:creationId xmlns:p14="http://schemas.microsoft.com/office/powerpoint/2010/main" val="1184822036"/>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9C20DBF7-AEBB-4F20-3D3B-072AFCCE7A73}"/>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19098A9D-67EF-9E59-462C-C904EB533FF6}"/>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CAE8BF61-D0F4-E566-C6D4-596BC46559E4}"/>
              </a:ext>
            </a:extLst>
          </p:cNvPr>
          <p:cNvSpPr>
            <a:spLocks noGrp="1"/>
          </p:cNvSpPr>
          <p:nvPr>
            <p:ph type="body" idx="1"/>
          </p:nvPr>
        </p:nvSpPr>
        <p:spPr bwMode="auto"/>
        <p:txBody>
          <a:bodyPr/>
          <a:lstStyle/>
          <a:p>
            <a:pPr>
              <a:defRPr/>
            </a:pPr>
            <a:r>
              <a:rPr lang="en-US" dirty="0"/>
              <a:t>Typically Reinforcement Learning works like this: </a:t>
            </a:r>
          </a:p>
          <a:p>
            <a:pPr>
              <a:defRPr/>
            </a:pPr>
            <a:r>
              <a:rPr lang="en-US" dirty="0"/>
              <a:t>the </a:t>
            </a:r>
            <a:r>
              <a:rPr lang="en-US" b="1" dirty="0"/>
              <a:t>policy</a:t>
            </a:r>
            <a:r>
              <a:rPr lang="en-US" dirty="0"/>
              <a:t> is the brain of the controller — it decides which actions the robot should take according to the current state.</a:t>
            </a:r>
          </a:p>
          <a:p>
            <a:pPr>
              <a:defRPr/>
            </a:pPr>
            <a:r>
              <a:rPr lang="en-US" dirty="0"/>
              <a:t>These actions are tested in a </a:t>
            </a:r>
            <a:r>
              <a:rPr lang="en-US" b="1" dirty="0"/>
              <a:t>physics simulator</a:t>
            </a:r>
            <a:r>
              <a:rPr lang="en-US" dirty="0"/>
              <a:t>, which mimics the real robot’s environment. </a:t>
            </a:r>
          </a:p>
          <a:p>
            <a:pPr>
              <a:defRPr/>
            </a:pPr>
            <a:r>
              <a:rPr lang="en-US" dirty="0"/>
              <a:t>Based on the outcome, a </a:t>
            </a:r>
            <a:r>
              <a:rPr lang="en-US" b="1" dirty="0"/>
              <a:t>reward function</a:t>
            </a:r>
            <a:r>
              <a:rPr lang="en-US" dirty="0"/>
              <a:t> tells the policy how good or bad that action was. </a:t>
            </a:r>
          </a:p>
          <a:p>
            <a:pPr>
              <a:defRPr/>
            </a:pPr>
            <a:endParaRPr lang="en-US" dirty="0"/>
          </a:p>
          <a:p>
            <a:pPr>
              <a:defRPr/>
            </a:pPr>
            <a:r>
              <a:rPr lang="en-US" dirty="0"/>
              <a:t>Over time, the policy learns to maximize rewards and that’s how it learns to control the robot effectively.</a:t>
            </a:r>
          </a:p>
          <a:p>
            <a:pPr>
              <a:defRPr/>
            </a:pPr>
            <a:endParaRPr lang="en-US" dirty="0"/>
          </a:p>
          <a:p>
            <a:pPr>
              <a:defRPr/>
            </a:pPr>
            <a:r>
              <a:rPr lang="en-US" dirty="0"/>
              <a:t>WIDER DIAGRAM</a:t>
            </a:r>
          </a:p>
          <a:p>
            <a:pPr>
              <a:defRPr/>
            </a:pPr>
            <a:endParaRPr dirty="0"/>
          </a:p>
        </p:txBody>
      </p:sp>
      <p:sp>
        <p:nvSpPr>
          <p:cNvPr id="4" name="Slide Number Placeholder 3">
            <a:extLst>
              <a:ext uri="{FF2B5EF4-FFF2-40B4-BE49-F238E27FC236}">
                <a16:creationId xmlns:a16="http://schemas.microsoft.com/office/drawing/2014/main" id="{61C27573-1750-43D5-6840-70BF2384080F}"/>
              </a:ext>
            </a:extLst>
          </p:cNvPr>
          <p:cNvSpPr>
            <a:spLocks noGrp="1"/>
          </p:cNvSpPr>
          <p:nvPr>
            <p:ph type="sldNum" sz="quarter" idx="10"/>
          </p:nvPr>
        </p:nvSpPr>
        <p:spPr bwMode="auto"/>
        <p:txBody>
          <a:bodyPr/>
          <a:lstStyle/>
          <a:p>
            <a:pPr>
              <a:defRPr/>
            </a:pPr>
            <a:fld id="{6EF192F8-20AE-2446-5151-99B98476DADE}" type="slidenum">
              <a:rPr/>
              <a:t>4</a:t>
            </a:fld>
            <a:endParaRPr/>
          </a:p>
        </p:txBody>
      </p:sp>
    </p:spTree>
    <p:extLst>
      <p:ext uri="{BB962C8B-B14F-4D97-AF65-F5344CB8AC3E}">
        <p14:creationId xmlns:p14="http://schemas.microsoft.com/office/powerpoint/2010/main" val="2543653647"/>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D6909733-1868-CD60-4392-7BF469299B11}"/>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B28CABCC-3996-DC0F-D8CB-97FBBBADD2E2}"/>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8CEFF54F-B98B-26A7-5058-DCCEF99320F4}"/>
              </a:ext>
            </a:extLst>
          </p:cNvPr>
          <p:cNvSpPr>
            <a:spLocks noGrp="1"/>
          </p:cNvSpPr>
          <p:nvPr>
            <p:ph type="body" idx="1"/>
          </p:nvPr>
        </p:nvSpPr>
        <p:spPr bwMode="auto"/>
        <p:txBody>
          <a:bodyPr/>
          <a:lstStyle/>
          <a:p>
            <a:pPr marL="0" marR="0" lvl="0" indent="0" algn="l" defTabSz="914400" eaLnBrk="1" fontAlgn="auto" latinLnBrk="0" hangingPunct="1">
              <a:lnSpc>
                <a:spcPct val="100%"/>
              </a:lnSpc>
              <a:spcBef>
                <a:spcPts val="0"/>
              </a:spcBef>
              <a:spcAft>
                <a:spcPts val="0"/>
              </a:spcAft>
              <a:buClrTx/>
              <a:buSzTx/>
              <a:buFontTx/>
              <a:buNone/>
              <a:tabLst/>
              <a:defRPr/>
            </a:pPr>
            <a:r>
              <a:rPr lang="en-US" dirty="0"/>
              <a:t>Now please keep these two concepts in mind.</a:t>
            </a:r>
          </a:p>
          <a:p>
            <a:pPr marL="0" marR="0" lvl="0" indent="0" algn="l" defTabSz="914400" eaLnBrk="1" fontAlgn="auto" latinLnBrk="0" hangingPunct="1">
              <a:lnSpc>
                <a:spcPct val="100%"/>
              </a:lnSpc>
              <a:spcBef>
                <a:spcPts val="0"/>
              </a:spcBef>
              <a:spcAft>
                <a:spcPts val="0"/>
              </a:spcAft>
              <a:buClrTx/>
              <a:buSzTx/>
              <a:buFontTx/>
              <a:buNone/>
              <a:tabLst/>
              <a:defRPr/>
            </a:pPr>
            <a:r>
              <a:rPr lang="en-US" dirty="0"/>
              <a:t>I will re-organize the GAN diagram for visual interpretation.</a:t>
            </a:r>
          </a:p>
          <a:p>
            <a:pPr>
              <a:defRPr/>
            </a:pPr>
            <a:endParaRPr lang="en-US" dirty="0"/>
          </a:p>
        </p:txBody>
      </p:sp>
      <p:sp>
        <p:nvSpPr>
          <p:cNvPr id="4" name="Slide Number Placeholder 3">
            <a:extLst>
              <a:ext uri="{FF2B5EF4-FFF2-40B4-BE49-F238E27FC236}">
                <a16:creationId xmlns:a16="http://schemas.microsoft.com/office/drawing/2014/main" id="{82B31811-72BC-5E2A-69D3-B3732408848E}"/>
              </a:ext>
            </a:extLst>
          </p:cNvPr>
          <p:cNvSpPr>
            <a:spLocks noGrp="1"/>
          </p:cNvSpPr>
          <p:nvPr>
            <p:ph type="sldNum" sz="quarter" idx="10"/>
          </p:nvPr>
        </p:nvSpPr>
        <p:spPr bwMode="auto"/>
        <p:txBody>
          <a:bodyPr/>
          <a:lstStyle/>
          <a:p>
            <a:pPr>
              <a:defRPr/>
            </a:pPr>
            <a:fld id="{6EF192F8-20AE-2446-5151-99B98476DADE}" type="slidenum">
              <a:rPr/>
              <a:t>5</a:t>
            </a:fld>
            <a:endParaRPr/>
          </a:p>
        </p:txBody>
      </p:sp>
    </p:spTree>
    <p:extLst>
      <p:ext uri="{BB962C8B-B14F-4D97-AF65-F5344CB8AC3E}">
        <p14:creationId xmlns:p14="http://schemas.microsoft.com/office/powerpoint/2010/main" val="1918639481"/>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D5EB80A6-3F57-04D3-17EE-6B74FD6E5301}"/>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9F69F46C-0D2F-9CA9-D556-00F170E043A0}"/>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4EF2CDF3-8196-FDAC-483B-67CDDD66485D}"/>
              </a:ext>
            </a:extLst>
          </p:cNvPr>
          <p:cNvSpPr>
            <a:spLocks noGrp="1"/>
          </p:cNvSpPr>
          <p:nvPr>
            <p:ph type="body" idx="1"/>
          </p:nvPr>
        </p:nvSpPr>
        <p:spPr bwMode="auto"/>
        <p:txBody>
          <a:bodyPr/>
          <a:lstStyle/>
          <a:p>
            <a:pPr>
              <a:defRPr/>
            </a:pPr>
            <a:r>
              <a:rPr lang="en-US" dirty="0"/>
              <a:t>And now: How am I going to merge this two concepts to exploit their potential and benefits?</a:t>
            </a:r>
          </a:p>
          <a:p>
            <a:pPr marL="0" marR="0" lvl="0" indent="0" algn="l" defTabSz="914400" eaLnBrk="1" fontAlgn="auto" latinLnBrk="0" hangingPunct="1">
              <a:lnSpc>
                <a:spcPct val="100%"/>
              </a:lnSpc>
              <a:spcBef>
                <a:spcPts val="0"/>
              </a:spcBef>
              <a:spcAft>
                <a:spcPts val="0"/>
              </a:spcAft>
              <a:buClrTx/>
              <a:buSzTx/>
              <a:buFontTx/>
              <a:buNone/>
              <a:tabLst/>
              <a:defRPr/>
            </a:pPr>
            <a:endParaRPr lang="en-US" dirty="0"/>
          </a:p>
          <a:p>
            <a:pPr marL="0" marR="0" lvl="0" indent="0" algn="l" defTabSz="914400" eaLnBrk="1" fontAlgn="auto" latinLnBrk="0" hangingPunct="1">
              <a:lnSpc>
                <a:spcPct val="100%"/>
              </a:lnSpc>
              <a:spcBef>
                <a:spcPts val="0"/>
              </a:spcBef>
              <a:spcAft>
                <a:spcPts val="0"/>
              </a:spcAft>
              <a:buClrTx/>
              <a:buSzTx/>
              <a:buFontTx/>
              <a:buNone/>
              <a:tabLst/>
              <a:defRPr/>
            </a:pPr>
            <a:r>
              <a:rPr lang="en-US" dirty="0"/>
              <a:t>I will then use the discriminating part of the GAN to substitute the reward function. While combining the concepts of policy and generator to create control signals based on the currents state and also on the desired future states.</a:t>
            </a:r>
          </a:p>
          <a:p>
            <a:pPr marL="0" marR="0" lvl="0" indent="0" algn="l" defTabSz="914400" eaLnBrk="1" fontAlgn="auto" latinLnBrk="0" hangingPunct="1">
              <a:lnSpc>
                <a:spcPct val="100%"/>
              </a:lnSpc>
              <a:spcBef>
                <a:spcPts val="0"/>
              </a:spcBef>
              <a:spcAft>
                <a:spcPts val="0"/>
              </a:spcAft>
              <a:buClrTx/>
              <a:buSzTx/>
              <a:buFontTx/>
              <a:buNone/>
              <a:tabLst/>
              <a:defRPr/>
            </a:pPr>
            <a:endParaRPr lang="en-US" dirty="0"/>
          </a:p>
          <a:p>
            <a:pPr>
              <a:defRPr/>
            </a:pPr>
            <a:endParaRPr dirty="0"/>
          </a:p>
        </p:txBody>
      </p:sp>
      <p:sp>
        <p:nvSpPr>
          <p:cNvPr id="4" name="Slide Number Placeholder 3">
            <a:extLst>
              <a:ext uri="{FF2B5EF4-FFF2-40B4-BE49-F238E27FC236}">
                <a16:creationId xmlns:a16="http://schemas.microsoft.com/office/drawing/2014/main" id="{4E29804F-201F-30A7-978E-771C2998963A}"/>
              </a:ext>
            </a:extLst>
          </p:cNvPr>
          <p:cNvSpPr>
            <a:spLocks noGrp="1"/>
          </p:cNvSpPr>
          <p:nvPr>
            <p:ph type="sldNum" sz="quarter" idx="10"/>
          </p:nvPr>
        </p:nvSpPr>
        <p:spPr bwMode="auto"/>
        <p:txBody>
          <a:bodyPr/>
          <a:lstStyle/>
          <a:p>
            <a:pPr>
              <a:defRPr/>
            </a:pPr>
            <a:fld id="{6EF192F8-20AE-2446-5151-99B98476DADE}" type="slidenum">
              <a:rPr/>
              <a:t>6</a:t>
            </a:fld>
            <a:endParaRPr/>
          </a:p>
        </p:txBody>
      </p:sp>
    </p:spTree>
    <p:extLst>
      <p:ext uri="{BB962C8B-B14F-4D97-AF65-F5344CB8AC3E}">
        <p14:creationId xmlns:p14="http://schemas.microsoft.com/office/powerpoint/2010/main" val="3011908392"/>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a:extLst>
            <a:ext uri="{FF2B5EF4-FFF2-40B4-BE49-F238E27FC236}">
              <a16:creationId xmlns:a16="http://schemas.microsoft.com/office/drawing/2014/main" id="{032D1F2B-BC4B-DCF1-91A0-C001FA4269FA}"/>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B9C452A8-4AEB-02D0-DDA0-922DA9CF7E30}"/>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870DD234-030F-F170-C445-F03A1D229110}"/>
              </a:ext>
            </a:extLst>
          </p:cNvPr>
          <p:cNvSpPr>
            <a:spLocks noGrp="1"/>
          </p:cNvSpPr>
          <p:nvPr>
            <p:ph type="body" idx="1"/>
          </p:nvPr>
        </p:nvSpPr>
        <p:spPr bwMode="auto"/>
        <p:txBody>
          <a:bodyPr/>
          <a:lstStyle/>
          <a:p>
            <a:pPr>
              <a:buNone/>
            </a:pPr>
            <a:r>
              <a:rPr lang="en-US" dirty="0"/>
              <a:t>"In this high-level diagram, we see how the control framework is structured.</a:t>
            </a:r>
          </a:p>
          <a:p>
            <a:pPr>
              <a:buNone/>
            </a:pPr>
            <a:br>
              <a:rPr lang="en-US" dirty="0"/>
            </a:br>
            <a:r>
              <a:rPr lang="en-US" dirty="0"/>
              <a:t>The </a:t>
            </a:r>
            <a:r>
              <a:rPr lang="en-US" b="1" dirty="0"/>
              <a:t>reward function is guided by reference trajectories</a:t>
            </a:r>
            <a:r>
              <a:rPr lang="en-US" dirty="0"/>
              <a:t> — essentially showing what the ideal behavior should look like.</a:t>
            </a:r>
          </a:p>
          <a:p>
            <a:pPr>
              <a:buNone/>
            </a:pPr>
            <a:endParaRPr lang="en-US" dirty="0"/>
          </a:p>
          <a:p>
            <a:pPr>
              <a:buNone/>
            </a:pPr>
            <a:r>
              <a:rPr lang="en-US" dirty="0"/>
              <a:t>Then, the </a:t>
            </a:r>
            <a:r>
              <a:rPr lang="en-US" b="1" dirty="0"/>
              <a:t>discriminator evaluates how closely the actual system trajectory — driven by the policy’s actions — matches the reference</a:t>
            </a:r>
            <a:r>
              <a:rPr lang="en-US" dirty="0"/>
              <a:t>. Based on that similarity, it generates a reward signal.</a:t>
            </a:r>
          </a:p>
          <a:p>
            <a:pPr>
              <a:buNone/>
            </a:pPr>
            <a:endParaRPr lang="en-US" dirty="0"/>
          </a:p>
          <a:p>
            <a:pPr>
              <a:buNone/>
            </a:pPr>
            <a:r>
              <a:rPr lang="en-US" dirty="0"/>
              <a:t>The </a:t>
            </a:r>
            <a:r>
              <a:rPr lang="en-US" b="1" dirty="0"/>
              <a:t>policy uses this reward to improve its actions</a:t>
            </a:r>
            <a:r>
              <a:rPr lang="en-US" dirty="0"/>
              <a:t>, learning to generate better control commands based on the system’s current, past, and desired future states.</a:t>
            </a:r>
          </a:p>
          <a:p>
            <a:pPr>
              <a:buNone/>
            </a:pPr>
            <a:endParaRPr lang="en-US" dirty="0"/>
          </a:p>
          <a:p>
            <a:pPr>
              <a:buNone/>
            </a:pPr>
            <a:r>
              <a:rPr lang="en-US" dirty="0"/>
              <a:t>Meanwhile, the </a:t>
            </a:r>
            <a:r>
              <a:rPr lang="en-US" b="1" dirty="0"/>
              <a:t>discriminator keeps updating</a:t>
            </a:r>
            <a:r>
              <a:rPr lang="en-US" dirty="0"/>
              <a:t> to better distinguish between ideal and actual trajectories — creating a feedback loop where both the policy and the discriminator improve together.</a:t>
            </a:r>
          </a:p>
          <a:p>
            <a:pPr>
              <a:buNone/>
            </a:pPr>
            <a:endParaRPr lang="en-US" dirty="0"/>
          </a:p>
          <a:p>
            <a:r>
              <a:rPr lang="en-US" dirty="0"/>
              <a:t>This creates a hybrid control structure — combining RL and GAN-like training — that pushes the policy toward more realistic and constraint-respecting behavior."</a:t>
            </a:r>
          </a:p>
          <a:p>
            <a:pPr>
              <a:defRPr/>
            </a:pPr>
            <a:endParaRPr lang="es-ES" dirty="0"/>
          </a:p>
        </p:txBody>
      </p:sp>
      <p:sp>
        <p:nvSpPr>
          <p:cNvPr id="4" name="Slide Number Placeholder 3">
            <a:extLst>
              <a:ext uri="{FF2B5EF4-FFF2-40B4-BE49-F238E27FC236}">
                <a16:creationId xmlns:a16="http://schemas.microsoft.com/office/drawing/2014/main" id="{505B87CF-48F9-2E10-B5E1-00D9EDAEC1C7}"/>
              </a:ext>
            </a:extLst>
          </p:cNvPr>
          <p:cNvSpPr>
            <a:spLocks noGrp="1"/>
          </p:cNvSpPr>
          <p:nvPr>
            <p:ph type="sldNum" sz="quarter" idx="10"/>
          </p:nvPr>
        </p:nvSpPr>
        <p:spPr bwMode="auto"/>
        <p:txBody>
          <a:bodyPr/>
          <a:lstStyle/>
          <a:p>
            <a:pPr>
              <a:defRPr/>
            </a:pPr>
            <a:fld id="{6EF192F8-20AE-2446-5151-99B98476DADE}" type="slidenum">
              <a:rPr/>
              <a:t>7</a:t>
            </a:fld>
            <a:endParaRPr/>
          </a:p>
        </p:txBody>
      </p:sp>
    </p:spTree>
    <p:extLst>
      <p:ext uri="{BB962C8B-B14F-4D97-AF65-F5344CB8AC3E}">
        <p14:creationId xmlns:p14="http://schemas.microsoft.com/office/powerpoint/2010/main" val="4132862718"/>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dirty="0"/>
              <a:t>Explain number 2. Why we don’t need the explicit reward function.</a:t>
            </a:r>
          </a:p>
          <a:p>
            <a:pPr>
              <a:defRPr/>
            </a:pPr>
            <a:endParaRPr lang="en-US" dirty="0"/>
          </a:p>
          <a:p>
            <a:pPr>
              <a:defRPr/>
            </a:pPr>
            <a:r>
              <a:rPr lang="en-US" dirty="0"/>
              <a:t>Explain the innovation.</a:t>
            </a:r>
            <a:endParaRPr dirty="0"/>
          </a:p>
        </p:txBody>
      </p:sp>
      <p:sp>
        <p:nvSpPr>
          <p:cNvPr id="4" name="Slide Number Placeholder 3"/>
          <p:cNvSpPr>
            <a:spLocks noGrp="1"/>
          </p:cNvSpPr>
          <p:nvPr>
            <p:ph type="sldNum" sz="quarter" idx="10"/>
          </p:nvPr>
        </p:nvSpPr>
        <p:spPr bwMode="auto"/>
        <p:txBody>
          <a:bodyPr/>
          <a:lstStyle/>
          <a:p>
            <a:pPr>
              <a:defRPr/>
            </a:pPr>
            <a:fld id="{45C2C1C1-964A-89E7-4FC8-C2092673E027}" type="slidenum">
              <a:rPr/>
              <a:t>8</a:t>
            </a:fld>
            <a:endParaRPr/>
          </a:p>
        </p:txBody>
      </p:sp>
    </p:spTree>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dirty="0"/>
              <a:t>Make statements on the existing concepts. Explain what the novelty is and what the shortcomings of the past work are.</a:t>
            </a:r>
            <a:endParaRPr dirty="0"/>
          </a:p>
        </p:txBody>
      </p:sp>
      <p:sp>
        <p:nvSpPr>
          <p:cNvPr id="4" name="Slide Number Placeholder 3"/>
          <p:cNvSpPr>
            <a:spLocks noGrp="1"/>
          </p:cNvSpPr>
          <p:nvPr>
            <p:ph type="sldNum" sz="quarter" idx="10"/>
          </p:nvPr>
        </p:nvSpPr>
        <p:spPr bwMode="auto"/>
        <p:txBody>
          <a:bodyPr/>
          <a:lstStyle/>
          <a:p>
            <a:pPr>
              <a:defRPr/>
            </a:pPr>
            <a:fld id="{B85C4E08-8170-C871-4F02-6945A2E70D81}" type="slidenum">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2.xml"/></Relationships>
</file>

<file path=ppt/slideLayouts/slideLayout1.xml><?xml version="1.0" encoding="utf-8"?>
<p:sldLayout xmlns:a="http://purl.oclc.org/ooxml/drawingml/main" xmlns:r="http://purl.oclc.org/ooxml/officeDocument/relationships" xmlns:p="http://purl.oclc.org/ooxml/presentationml/main" showMasterPhAnim="0" preserve="1" userDrawn="1">
  <p:cSld name="Start">
    <p:spTree>
      <p:nvGrpSpPr>
        <p:cNvPr id="1" name=""/>
        <p:cNvGrpSpPr/>
        <p:nvPr/>
      </p:nvGrpSpPr>
      <p:grpSpPr bwMode="auto">
        <a:xfrm>
          <a:off x="0" y="0"/>
          <a:ext cx="0" cy="0"/>
          <a:chOff x="0" y="0"/>
          <a:chExt cx="0" cy="0"/>
        </a:xfrm>
      </p:grpSpPr>
      <p:sp>
        <p:nvSpPr>
          <p:cNvPr id="12" name="Titel 1"/>
          <p:cNvSpPr>
            <a:spLocks noGrp="1"/>
          </p:cNvSpPr>
          <p:nvPr>
            <p:ph type="title" hasCustomPrompt="1"/>
          </p:nvPr>
        </p:nvSpPr>
        <p:spPr bwMode="auto">
          <a:xfrm>
            <a:off x="425454" y="1296000"/>
            <a:ext cx="11345332" cy="501651"/>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nSpc>
                <a:spcPts val="4267"/>
              </a:lnSpc>
              <a:defRPr lang="de-DE" sz="3350">
                <a:solidFill>
                  <a:schemeClr val="bg1"/>
                </a:solidFill>
              </a:defRPr>
            </a:lvl1pPr>
          </a:lstStyle>
          <a:p>
            <a:pPr lvl="0">
              <a:defRPr/>
            </a:pPr>
            <a:r>
              <a:rPr lang="de-DE"/>
              <a:t>Titel der Präsentation durch Klicken bearbeiten</a:t>
            </a:r>
            <a:endParaRPr/>
          </a:p>
        </p:txBody>
      </p:sp>
      <p:sp>
        <p:nvSpPr>
          <p:cNvPr id="16" name="Inhaltsplatzhalter 2"/>
          <p:cNvSpPr>
            <a:spLocks noGrp="1"/>
          </p:cNvSpPr>
          <p:nvPr>
            <p:ph idx="10" hasCustomPrompt="1"/>
          </p:nvPr>
        </p:nvSpPr>
        <p:spPr bwMode="auto">
          <a:xfrm>
            <a:off x="425451" y="1978720"/>
            <a:ext cx="11345332" cy="1274125"/>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nSpc>
                <a:spcPct val="0.15%"/>
              </a:lnSpc>
              <a:defRPr lang="de-DE" sz="2150">
                <a:solidFill>
                  <a:schemeClr val="bg1"/>
                </a:solidFill>
              </a:defRPr>
            </a:lvl1pPr>
            <a:lvl2pPr>
              <a:defRPr lang="de-DE"/>
            </a:lvl2pPr>
          </a:lstStyle>
          <a:p>
            <a:pPr lvl="0">
              <a:defRPr/>
            </a:pPr>
            <a:r>
              <a:rPr lang="de-DE"/>
              <a:t>Referent</a:t>
            </a:r>
            <a:br>
              <a:rPr lang="de-DE"/>
            </a:br>
            <a:r>
              <a:rPr lang="de-DE"/>
              <a:t>Ort, Datum (Schreibweise: 00. Januar 2015)</a:t>
            </a:r>
            <a:endParaRPr/>
          </a:p>
        </p:txBody>
      </p:sp>
      <p:sp>
        <p:nvSpPr>
          <p:cNvPr id="5" name="Foliennummernplatzhalter 4"/>
          <p:cNvSpPr>
            <a:spLocks noGrp="1"/>
          </p:cNvSpPr>
          <p:nvPr>
            <p:ph type="sldNum" sz="quarter" idx="12"/>
          </p:nvPr>
        </p:nvSpPr>
        <p:spPr bwMode="auto"/>
        <p:txBody>
          <a:bodyPr/>
          <a:lstStyle>
            <a:lvl1pPr>
              <a:defRPr>
                <a:solidFill>
                  <a:schemeClr val="bg1"/>
                </a:solidFill>
              </a:defRPr>
            </a:lvl1pPr>
          </a:lstStyle>
          <a:p>
            <a:pPr>
              <a:defRPr/>
            </a:pPr>
            <a:fld id="{CE58CB1E-F828-4F11-99E0-327109AF9DA4}" type="slidenum">
              <a:rPr lang="de-DE"/>
              <a:t>‹#›</a:t>
            </a:fld>
            <a:endParaRPr lang="de-DE"/>
          </a:p>
        </p:txBody>
      </p:sp>
      <p:sp>
        <p:nvSpPr>
          <p:cNvPr id="7" name="Fußzeilenplatzhalter 6"/>
          <p:cNvSpPr>
            <a:spLocks noGrp="1"/>
          </p:cNvSpPr>
          <p:nvPr>
            <p:ph type="ftr" sz="quarter" idx="13"/>
          </p:nvPr>
        </p:nvSpPr>
        <p:spPr bwMode="auto"/>
        <p:txBody>
          <a:bodyPr/>
          <a:lstStyle>
            <a:lvl1pPr>
              <a:defRPr>
                <a:solidFill>
                  <a:schemeClr val="bg1"/>
                </a:solidFill>
              </a:defRPr>
            </a:lvl1pPr>
          </a:lstStyle>
          <a:p>
            <a:pPr>
              <a:defRPr/>
            </a:pPr>
            <a:r>
              <a:rPr lang="en-GB"/>
              <a:t>Bojidar Todorov | August 16, 2022 | Data-Driven Simulations of Mechanical Systems</a:t>
            </a:r>
            <a:endParaRPr lang="en-US"/>
          </a:p>
        </p:txBody>
      </p:sp>
    </p:spTree>
  </p:cSld>
  <p:clrMapOvr>
    <a:masterClrMapping/>
  </p:clrMapOvr>
</p:sldLayout>
</file>

<file path=ppt/slideLayouts/slideLayout2.xml><?xml version="1.0" encoding="utf-8"?>
<p:sldLayout xmlns:a="http://purl.oclc.org/ooxml/drawingml/main" xmlns:r="http://purl.oclc.org/ooxml/officeDocument/relationships" xmlns:p="http://purl.oclc.org/ooxml/presentationml/main" showMasterPhAnim="0" preserve="1" userDrawn="1">
  <p:cSld name="Start">
    <p:spTree>
      <p:nvGrpSpPr>
        <p:cNvPr id="1" name=""/>
        <p:cNvGrpSpPr/>
        <p:nvPr/>
      </p:nvGrpSpPr>
      <p:grpSpPr bwMode="auto">
        <a:xfrm>
          <a:off x="0" y="0"/>
          <a:ext cx="0" cy="0"/>
          <a:chOff x="0" y="0"/>
          <a:chExt cx="0" cy="0"/>
        </a:xfrm>
      </p:grpSpPr>
      <p:sp>
        <p:nvSpPr>
          <p:cNvPr id="12" name="Titel 1"/>
          <p:cNvSpPr>
            <a:spLocks noGrp="1"/>
          </p:cNvSpPr>
          <p:nvPr>
            <p:ph type="title" hasCustomPrompt="1"/>
          </p:nvPr>
        </p:nvSpPr>
        <p:spPr bwMode="auto">
          <a:xfrm>
            <a:off x="425454" y="1296001"/>
            <a:ext cx="11345332" cy="510908"/>
          </a:xfrm>
          <a:prstGeom prst="rect">
            <a:avLst/>
          </a:prstGeom>
          <a:noFill/>
          <a:ln w="9525">
            <a:noFill/>
            <a:miter lim="0.8%"/>
            <a:headEnd/>
            <a:tailEnd/>
          </a:ln>
        </p:spPr>
        <p:txBody>
          <a:bodyPr vert="horz" wrap="square" lIns="0" tIns="0" rIns="0" bIns="0" numCol="1" anchor="t" anchorCtr="0" compatLnSpc="1">
            <a:prstTxWarp prst="textNoShape">
              <a:avLst/>
            </a:prstTxWarp>
            <a:spAutoFit/>
          </a:bodyPr>
          <a:lstStyle>
            <a:lvl1pPr>
              <a:lnSpc>
                <a:spcPts val="4267"/>
              </a:lnSpc>
              <a:defRPr lang="de-DE" sz="3350"/>
            </a:lvl1pPr>
          </a:lstStyle>
          <a:p>
            <a:pPr lvl="0">
              <a:defRPr/>
            </a:pPr>
            <a:r>
              <a:rPr lang="de-DE"/>
              <a:t>Titel durch Klicken bearbeiten</a:t>
            </a:r>
            <a:endParaRPr/>
          </a:p>
        </p:txBody>
      </p:sp>
      <p:sp>
        <p:nvSpPr>
          <p:cNvPr id="16" name="Inhaltsplatzhalter 2"/>
          <p:cNvSpPr>
            <a:spLocks noGrp="1"/>
          </p:cNvSpPr>
          <p:nvPr>
            <p:ph idx="10" hasCustomPrompt="1"/>
          </p:nvPr>
        </p:nvSpPr>
        <p:spPr bwMode="auto">
          <a:xfrm>
            <a:off x="425451" y="1978720"/>
            <a:ext cx="11345332" cy="1274125"/>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nSpc>
                <a:spcPct val="0.15%"/>
              </a:lnSpc>
              <a:defRPr lang="de-DE" sz="1850"/>
            </a:lvl1pPr>
            <a:lvl2pPr>
              <a:defRPr lang="de-DE"/>
            </a:lvl2pPr>
          </a:lstStyle>
          <a:p>
            <a:pPr lvl="0">
              <a:defRPr/>
            </a:pPr>
            <a:r>
              <a:rPr lang="de-DE"/>
              <a:t>Referent</a:t>
            </a:r>
            <a:br>
              <a:rPr lang="de-DE"/>
            </a:br>
            <a:r>
              <a:rPr lang="de-DE"/>
              <a:t>Ort, Datum (Schreibweise: 00. Januar 2015)</a:t>
            </a:r>
            <a:endParaRP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r" defTabSz="1219170">
              <a:lnSpc>
                <a:spcPct val="0.1%"/>
              </a:lnSpc>
              <a:spcBef>
                <a:spcPts val="0"/>
              </a:spcBef>
              <a:spcAft>
                <a:spcPts val="0"/>
              </a:spcAft>
              <a:buClrTx/>
              <a:buSzTx/>
              <a:buFontTx/>
              <a:buNone/>
              <a:defRPr/>
            </a:pPr>
            <a:endParaRPr lang="de-DE" sz="2650" b="0" i="0" u="none" strike="noStrike" cap="none">
              <a:ln>
                <a:noFill/>
              </a:ln>
              <a:solidFill>
                <a:schemeClr val="tx1"/>
              </a:solidFill>
              <a:latin typeface="Arial"/>
            </a:endParaRPr>
          </a:p>
        </p:txBody>
      </p:sp>
      <p:sp>
        <p:nvSpPr>
          <p:cNvPr id="8" name="Foliennummernplatzhalter 7"/>
          <p:cNvSpPr>
            <a:spLocks noGrp="1"/>
          </p:cNvSpPr>
          <p:nvPr>
            <p:ph type="sldNum" sz="quarter" idx="12"/>
          </p:nvPr>
        </p:nvSpPr>
        <p:spPr bwMode="auto"/>
        <p:txBody>
          <a:bodyPr/>
          <a:lstStyle/>
          <a:p>
            <a:pPr>
              <a:defRPr/>
            </a:pPr>
            <a:fld id="{CE58CB1E-F828-4F11-99E0-327109AF9DA4}" type="slidenum">
              <a:rPr lang="de-DE"/>
              <a:t>‹#›</a:t>
            </a:fld>
            <a:endParaRPr lang="de-DE"/>
          </a:p>
        </p:txBody>
      </p:sp>
      <p:sp>
        <p:nvSpPr>
          <p:cNvPr id="10" name="Fußzeilenplatzhalter 9"/>
          <p:cNvSpPr>
            <a:spLocks noGrp="1"/>
          </p:cNvSpPr>
          <p:nvPr>
            <p:ph type="ftr" sz="quarter" idx="13"/>
          </p:nvPr>
        </p:nvSpPr>
        <p:spPr bwMode="auto"/>
        <p:txBody>
          <a:bodyPr/>
          <a:lstStyle>
            <a:lvl1pPr>
              <a:defRPr/>
            </a:lvl1pPr>
          </a:lstStyle>
          <a:p>
            <a:pPr>
              <a:defRPr/>
            </a:pPr>
            <a:r>
              <a:rPr lang="en-GB"/>
              <a:t>Bojidar Todorov | August 16, 2022 | Data-Driven Simulations of Mechanical Systems</a:t>
            </a:r>
            <a:endParaRPr lang="en-US"/>
          </a:p>
        </p:txBody>
      </p:sp>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showMasterPhAnim="0" preserve="1" userDrawn="1">
  <p:cSld name="Inhalt">
    <p:spTree>
      <p:nvGrpSpPr>
        <p:cNvPr id="1" name=""/>
        <p:cNvGrpSpPr/>
        <p:nvPr/>
      </p:nvGrpSpPr>
      <p:grpSpPr bwMode="auto">
        <a:xfrm>
          <a:off x="0" y="0"/>
          <a:ext cx="0" cy="0"/>
          <a:chOff x="0" y="0"/>
          <a:chExt cx="0" cy="0"/>
        </a:xfrm>
      </p:grpSpPr>
      <p:sp>
        <p:nvSpPr>
          <p:cNvPr id="3" name="Inhaltsplatzhalter 2"/>
          <p:cNvSpPr>
            <a:spLocks noGrp="1"/>
          </p:cNvSpPr>
          <p:nvPr>
            <p:ph idx="1"/>
          </p:nvPr>
        </p:nvSpPr>
        <p:spPr bwMode="auto">
          <a:xfrm>
            <a:off x="425454" y="2133601"/>
            <a:ext cx="11345332" cy="4127500"/>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marL="380990" indent="-380990">
              <a:lnSpc>
                <a:spcPct val="0.114%"/>
              </a:lnSpc>
              <a:buFont typeface="Arial"/>
              <a:buChar char="•"/>
              <a:defRPr lang="de-DE" sz="1850" b="0">
                <a:solidFill>
                  <a:schemeClr val="tx1"/>
                </a:solidFill>
                <a:latin typeface="+mj-lt"/>
                <a:ea typeface="+mj-ea"/>
                <a:cs typeface="+mj-cs"/>
              </a:defRPr>
            </a:lvl1pPr>
            <a:lvl2pPr>
              <a:lnSpc>
                <a:spcPct val="0.114%"/>
              </a:lnSpc>
              <a:defRPr lang="de-DE" sz="1850"/>
            </a:lvl2pPr>
            <a:lvl3pPr>
              <a:defRPr sz="1850"/>
            </a:lvl3pPr>
          </a:lstStyle>
          <a:p>
            <a:pPr lvl="0">
              <a:defRPr/>
            </a:pPr>
            <a:endParaRPr lang="de-DE"/>
          </a:p>
        </p:txBody>
      </p:sp>
      <p:sp>
        <p:nvSpPr>
          <p:cNvPr id="5" name="Foliennummernplatzhalter 4"/>
          <p:cNvSpPr>
            <a:spLocks noGrp="1"/>
          </p:cNvSpPr>
          <p:nvPr>
            <p:ph type="sldNum" sz="quarter" idx="11"/>
          </p:nvPr>
        </p:nvSpPr>
        <p:spPr bwMode="auto"/>
        <p:txBody>
          <a:bodyPr lIns="0" rIns="0"/>
          <a:lstStyle/>
          <a:p>
            <a:pPr>
              <a:defRPr/>
            </a:pPr>
            <a:fld id="{CE58CB1E-F828-4F11-99E0-327109AF9DA4}" type="slidenum">
              <a:rPr lang="de-DE"/>
              <a:t>‹#›</a:t>
            </a:fld>
            <a:endParaRPr lang="de-DE"/>
          </a:p>
        </p:txBody>
      </p:sp>
      <p:sp>
        <p:nvSpPr>
          <p:cNvPr id="7" name="Fußzeilenplatzhalter 6"/>
          <p:cNvSpPr>
            <a:spLocks noGrp="1"/>
          </p:cNvSpPr>
          <p:nvPr>
            <p:ph type="ftr" sz="quarter" idx="12"/>
          </p:nvPr>
        </p:nvSpPr>
        <p:spPr bwMode="auto"/>
        <p:txBody>
          <a:bodyPr/>
          <a:lstStyle>
            <a:lvl1pPr>
              <a:defRPr lang="de-DE" sz="1450" b="0">
                <a:solidFill>
                  <a:schemeClr val="tx1"/>
                </a:solidFill>
                <a:latin typeface="+mj-lt"/>
                <a:ea typeface="+mj-ea"/>
                <a:cs typeface="+mj-cs"/>
              </a:defRPr>
            </a:lvl1pPr>
          </a:lstStyle>
          <a:p>
            <a:pPr>
              <a:defRPr/>
            </a:pPr>
            <a:r>
              <a:rPr lang="en-GB"/>
              <a:t>Bojidar Todorov | August 16, 2022 | Data-Driven Simulations of Mechanical Systems</a:t>
            </a:r>
            <a:endParaRPr lang="de-DE"/>
          </a:p>
        </p:txBody>
      </p:sp>
      <p:sp>
        <p:nvSpPr>
          <p:cNvPr id="6" name="Titel 2"/>
          <p:cNvSpPr>
            <a:spLocks noGrp="1"/>
          </p:cNvSpPr>
          <p:nvPr>
            <p:ph type="title" idx="4294967295" hasCustomPrompt="1"/>
          </p:nvPr>
        </p:nvSpPr>
        <p:spPr bwMode="auto">
          <a:xfrm>
            <a:off x="846667" y="1295401"/>
            <a:ext cx="11345333" cy="673100"/>
          </a:xfrm>
          <a:prstGeom prst="rect">
            <a:avLst/>
          </a:prstGeom>
        </p:spPr>
        <p:txBody>
          <a:bodyPr/>
          <a:lstStyle>
            <a:lvl1pPr>
              <a:defRPr lang="en-US" sz="3350" b="1">
                <a:solidFill>
                  <a:schemeClr val="bg2"/>
                </a:solidFill>
                <a:latin typeface="+mj-lt"/>
                <a:ea typeface="+mj-ea"/>
                <a:cs typeface="+mj-cs"/>
              </a:defRPr>
            </a:lvl1pPr>
          </a:lstStyle>
          <a:p>
            <a:pPr>
              <a:defRPr/>
            </a:pPr>
            <a:r>
              <a:rPr lang="en-US" b="1">
                <a:solidFill>
                  <a:schemeClr val="bg2"/>
                </a:solidFill>
                <a:latin typeface="TUM Neue Helvetica 55 Regular"/>
              </a:rPr>
              <a:t>Title</a:t>
            </a:r>
            <a:endParaRPr/>
          </a:p>
        </p:txBody>
      </p:sp>
    </p:spTree>
  </p:cSld>
  <p:clrMapOvr>
    <a:masterClrMapping/>
  </p:clrMapOvr>
</p:sldLayout>
</file>

<file path=ppt/slideLayouts/slideLayout4.xml><?xml version="1.0" encoding="utf-8"?>
<p:sldLayout xmlns:a="http://purl.oclc.org/ooxml/drawingml/main" xmlns:r="http://purl.oclc.org/ooxml/officeDocument/relationships" xmlns:p="http://purl.oclc.org/ooxml/presentationml/main" showMasterPhAnim="0" preserve="1" userDrawn="1">
  <p:cSld name="Inhalt + Text">
    <p:spTree>
      <p:nvGrpSpPr>
        <p:cNvPr id="1" name=""/>
        <p:cNvGrpSpPr/>
        <p:nvPr/>
      </p:nvGrpSpPr>
      <p:grpSpPr bwMode="auto">
        <a:xfrm>
          <a:off x="0" y="0"/>
          <a:ext cx="0" cy="0"/>
          <a:chOff x="0" y="0"/>
          <a:chExt cx="0" cy="0"/>
        </a:xfrm>
      </p:grpSpPr>
      <p:sp useBgFill="1">
        <p:nvSpPr>
          <p:cNvPr id="3" name="Inhaltsplatzhalter 2"/>
          <p:cNvSpPr>
            <a:spLocks noGrp="1"/>
          </p:cNvSpPr>
          <p:nvPr>
            <p:ph idx="1" hasCustomPrompt="1"/>
          </p:nvPr>
        </p:nvSpPr>
        <p:spPr bwMode="auto">
          <a:xfrm>
            <a:off x="425454" y="2857501"/>
            <a:ext cx="11345332" cy="3390900"/>
          </a:xfrm>
          <a:prstGeom prst="rect">
            <a:avLst/>
          </a:prstGeom>
          <a:ln w="9525">
            <a:noFill/>
            <a:miter lim="0.8%"/>
            <a:headEnd/>
            <a:tailEnd/>
          </a:ln>
        </p:spPr>
        <p:txBody>
          <a:bodyPr vert="horz" wrap="square" lIns="0" tIns="0" rIns="0" bIns="0" numCol="1" anchor="t" anchorCtr="0" compatLnSpc="1">
            <a:prstTxWarp prst="textNoShape">
              <a:avLst/>
            </a:prstTxWarp>
          </a:bodyPr>
          <a:lstStyle>
            <a:lvl1pPr>
              <a:lnSpc>
                <a:spcPct val="0.114%"/>
              </a:lnSpc>
              <a:defRPr lang="de-DE" sz="1850"/>
            </a:lvl1pPr>
            <a:lvl2pPr>
              <a:lnSpc>
                <a:spcPct val="0.114%"/>
              </a:lnSpc>
              <a:defRPr lang="de-DE" sz="1850"/>
            </a:lvl2pPr>
            <a:lvl3pPr>
              <a:defRPr sz="1850"/>
            </a:lvl3pPr>
          </a:lstStyle>
          <a:p>
            <a:pPr lvl="0">
              <a:defRPr/>
            </a:pPr>
            <a:r>
              <a:rPr lang="de-DE"/>
              <a:t>Inhalt durch Klicken bearbeiten</a:t>
            </a:r>
            <a:endParaRPr/>
          </a:p>
          <a:p>
            <a:pPr lvl="1">
              <a:defRPr/>
            </a:pPr>
            <a:r>
              <a:rPr lang="de-DE"/>
              <a:t>Zweite Ebene</a:t>
            </a:r>
            <a:endParaRPr/>
          </a:p>
          <a:p>
            <a:pPr lvl="2">
              <a:defRPr/>
            </a:pPr>
            <a:r>
              <a:rPr lang="de-DE"/>
              <a:t>Dritte Ebene</a:t>
            </a:r>
            <a:endParaRPr/>
          </a:p>
        </p:txBody>
      </p:sp>
      <p:sp useBgFill="1">
        <p:nvSpPr>
          <p:cNvPr id="10" name="Titel 1"/>
          <p:cNvSpPr>
            <a:spLocks noGrp="1"/>
          </p:cNvSpPr>
          <p:nvPr>
            <p:ph type="title" hasCustomPrompt="1"/>
          </p:nvPr>
        </p:nvSpPr>
        <p:spPr bwMode="auto">
          <a:xfrm>
            <a:off x="425454" y="1296001"/>
            <a:ext cx="11345332" cy="510908"/>
          </a:xfrm>
          <a:prstGeom prst="rect">
            <a:avLst/>
          </a:prstGeom>
          <a:ln w="9525">
            <a:noFill/>
            <a:miter lim="0.8%"/>
            <a:headEnd/>
            <a:tailEnd/>
          </a:ln>
        </p:spPr>
        <p:txBody>
          <a:bodyPr vert="horz" wrap="square" lIns="0" tIns="0" rIns="0" bIns="0" numCol="1" anchor="t" anchorCtr="0" compatLnSpc="1">
            <a:prstTxWarp prst="textNoShape">
              <a:avLst/>
            </a:prstTxWarp>
            <a:spAutoFit/>
          </a:bodyPr>
          <a:lstStyle>
            <a:lvl1pPr>
              <a:lnSpc>
                <a:spcPts val="4267"/>
              </a:lnSpc>
              <a:defRPr lang="de-DE" sz="3350"/>
            </a:lvl1pPr>
          </a:lstStyle>
          <a:p>
            <a:pPr lvl="0">
              <a:defRPr/>
            </a:pPr>
            <a:r>
              <a:rPr lang="de-DE"/>
              <a:t>Titel durch Klicken bearbeiten</a:t>
            </a:r>
            <a:endParaRPr/>
          </a:p>
        </p:txBody>
      </p:sp>
      <p:sp useBgFill="1">
        <p:nvSpPr>
          <p:cNvPr id="5" name="Foliennummernplatzhalter 4"/>
          <p:cNvSpPr>
            <a:spLocks noGrp="1"/>
          </p:cNvSpPr>
          <p:nvPr>
            <p:ph type="sldNum" sz="quarter" idx="11"/>
          </p:nvPr>
        </p:nvSpPr>
        <p:spPr bwMode="auto"/>
        <p:txBody>
          <a:bodyPr/>
          <a:lstStyle/>
          <a:p>
            <a:pPr>
              <a:defRPr/>
            </a:pPr>
            <a:fld id="{CE58CB1E-F828-4F11-99E0-327109AF9DA4}" type="slidenum">
              <a:rPr lang="de-DE"/>
              <a:t>‹#›</a:t>
            </a:fld>
            <a:endParaRPr lang="de-DE"/>
          </a:p>
        </p:txBody>
      </p:sp>
      <p:sp useBgFill="1">
        <p:nvSpPr>
          <p:cNvPr id="7" name="Fußzeilenplatzhalter 6"/>
          <p:cNvSpPr>
            <a:spLocks noGrp="1"/>
          </p:cNvSpPr>
          <p:nvPr>
            <p:ph type="ftr" sz="quarter" idx="12"/>
          </p:nvPr>
        </p:nvSpPr>
        <p:spPr bwMode="auto"/>
        <p:txBody>
          <a:bodyPr/>
          <a:lstStyle/>
          <a:p>
            <a:pPr>
              <a:defRPr/>
            </a:pPr>
            <a:r>
              <a:rPr lang="en-GB"/>
              <a:t>Bojidar Todorov | August 16, 2022 | Data-Driven Simulations of Mechanical Systems</a:t>
            </a:r>
            <a:endParaRPr lang="en-US"/>
          </a:p>
        </p:txBody>
      </p:sp>
      <p:sp useBgFill="1">
        <p:nvSpPr>
          <p:cNvPr id="6" name="Textplatzhalter 7"/>
          <p:cNvSpPr>
            <a:spLocks noGrp="1"/>
          </p:cNvSpPr>
          <p:nvPr>
            <p:ph type="body" sz="quarter" idx="13" hasCustomPrompt="1"/>
          </p:nvPr>
        </p:nvSpPr>
        <p:spPr bwMode="auto">
          <a:xfrm>
            <a:off x="425454" y="2133601"/>
            <a:ext cx="11345332" cy="673740"/>
          </a:xfrm>
          <a:prstGeom prst="rect">
            <a:avLst/>
          </a:prstGeom>
          <a:ln w="9525">
            <a:noFill/>
            <a:miter lim="0.8%"/>
            <a:headEnd/>
            <a:tailEnd/>
          </a:ln>
        </p:spPr>
        <p:txBody>
          <a:bodyPr vert="horz" wrap="square" lIns="0" tIns="0" rIns="0" bIns="0" numCol="1" anchor="t" anchorCtr="0" compatLnSpc="1">
            <a:prstTxWarp prst="textNoShape">
              <a:avLst/>
            </a:prstTxWarp>
          </a:bodyPr>
          <a:lstStyle>
            <a:lvl1pPr>
              <a:lnSpc>
                <a:spcPct val="0.114%"/>
              </a:lnSpc>
              <a:defRPr lang="de-DE" sz="1850"/>
            </a:lvl1pPr>
          </a:lstStyle>
          <a:p>
            <a:pPr lvl="0">
              <a:defRPr/>
            </a:pPr>
            <a:r>
              <a:rPr lang="de-DE"/>
              <a:t>Inhalt durch Klicken bearbeiten</a:t>
            </a:r>
            <a:endParaRPr/>
          </a:p>
        </p:txBody>
      </p:sp>
    </p:spTree>
  </p:cSld>
  <p:clrMapOvr>
    <a:masterClrMapping/>
  </p:clrMapOvr>
</p:sldLayout>
</file>

<file path=ppt/slideLayouts/slideLayout5.xml><?xml version="1.0" encoding="utf-8"?>
<p:sldLayout xmlns:a="http://purl.oclc.org/ooxml/drawingml/main" xmlns:r="http://purl.oclc.org/ooxml/officeDocument/relationships" xmlns:p="http://purl.oclc.org/ooxml/presentationml/main" showMasterPhAnim="0" preserve="1" userDrawn="1">
  <p:cSld name="zwei Inhalte">
    <p:spTree>
      <p:nvGrpSpPr>
        <p:cNvPr id="1" name=""/>
        <p:cNvGrpSpPr/>
        <p:nvPr/>
      </p:nvGrpSpPr>
      <p:grpSpPr bwMode="auto">
        <a:xfrm>
          <a:off x="0" y="0"/>
          <a:ext cx="0" cy="0"/>
          <a:chOff x="0" y="0"/>
          <a:chExt cx="0" cy="0"/>
        </a:xfrm>
      </p:grpSpPr>
      <p:sp>
        <p:nvSpPr>
          <p:cNvPr id="11" name="Inhaltsplatzhalter 2"/>
          <p:cNvSpPr>
            <a:spLocks noGrp="1"/>
          </p:cNvSpPr>
          <p:nvPr>
            <p:ph idx="14" hasCustomPrompt="1"/>
          </p:nvPr>
        </p:nvSpPr>
        <p:spPr bwMode="auto">
          <a:xfrm>
            <a:off x="425455" y="2120900"/>
            <a:ext cx="5574547" cy="4127501"/>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nSpc>
                <a:spcPct val="0.114%"/>
              </a:lnSpc>
              <a:defRPr lang="de-DE" sz="1850"/>
            </a:lvl1pPr>
            <a:lvl2pPr>
              <a:lnSpc>
                <a:spcPct val="0.114%"/>
              </a:lnSpc>
              <a:defRPr lang="de-DE" sz="1850"/>
            </a:lvl2pPr>
            <a:lvl3pPr>
              <a:defRPr sz="1850"/>
            </a:lvl3pPr>
          </a:lstStyle>
          <a:p>
            <a:pPr lvl="0">
              <a:defRPr/>
            </a:pPr>
            <a:r>
              <a:rPr lang="de-DE"/>
              <a:t>Inhalt durch Klicken bearbeiten</a:t>
            </a:r>
            <a:endParaRPr/>
          </a:p>
          <a:p>
            <a:pPr lvl="1">
              <a:defRPr/>
            </a:pPr>
            <a:r>
              <a:rPr lang="de-DE"/>
              <a:t>Zweite Ebene</a:t>
            </a:r>
            <a:endParaRPr/>
          </a:p>
          <a:p>
            <a:pPr lvl="2">
              <a:defRPr/>
            </a:pPr>
            <a:r>
              <a:rPr lang="de-DE"/>
              <a:t>Dritte Ebene</a:t>
            </a:r>
            <a:endParaRPr/>
          </a:p>
        </p:txBody>
      </p:sp>
      <p:sp>
        <p:nvSpPr>
          <p:cNvPr id="13" name="Inhaltsplatzhalter 2"/>
          <p:cNvSpPr>
            <a:spLocks noGrp="1"/>
          </p:cNvSpPr>
          <p:nvPr>
            <p:ph idx="15" hasCustomPrompt="1"/>
          </p:nvPr>
        </p:nvSpPr>
        <p:spPr bwMode="auto">
          <a:xfrm>
            <a:off x="6196239" y="2120900"/>
            <a:ext cx="5574547" cy="4127501"/>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nSpc>
                <a:spcPct val="0.114%"/>
              </a:lnSpc>
              <a:defRPr lang="de-DE" sz="1850"/>
            </a:lvl1pPr>
            <a:lvl2pPr>
              <a:lnSpc>
                <a:spcPct val="0.114%"/>
              </a:lnSpc>
              <a:defRPr lang="de-DE" sz="1850"/>
            </a:lvl2pPr>
            <a:lvl3pPr>
              <a:defRPr sz="1850"/>
            </a:lvl3pPr>
          </a:lstStyle>
          <a:p>
            <a:pPr lvl="0">
              <a:defRPr/>
            </a:pPr>
            <a:r>
              <a:rPr lang="de-DE"/>
              <a:t>Inhalt durch Klicken bearbeiten</a:t>
            </a:r>
            <a:endParaRPr/>
          </a:p>
          <a:p>
            <a:pPr lvl="1">
              <a:defRPr/>
            </a:pPr>
            <a:r>
              <a:rPr lang="de-DE"/>
              <a:t>Zweite Ebene</a:t>
            </a:r>
            <a:endParaRPr/>
          </a:p>
          <a:p>
            <a:pPr lvl="2">
              <a:defRPr/>
            </a:pPr>
            <a:r>
              <a:rPr lang="de-DE"/>
              <a:t>Dritte Ebene</a:t>
            </a:r>
            <a:endParaRPr/>
          </a:p>
        </p:txBody>
      </p:sp>
      <p:sp>
        <p:nvSpPr>
          <p:cNvPr id="16" name="Titel 1"/>
          <p:cNvSpPr>
            <a:spLocks noGrp="1"/>
          </p:cNvSpPr>
          <p:nvPr>
            <p:ph type="title" hasCustomPrompt="1"/>
          </p:nvPr>
        </p:nvSpPr>
        <p:spPr bwMode="auto">
          <a:xfrm>
            <a:off x="425454" y="1296001"/>
            <a:ext cx="11345332" cy="510908"/>
          </a:xfrm>
          <a:prstGeom prst="rect">
            <a:avLst/>
          </a:prstGeom>
          <a:noFill/>
          <a:ln w="9525">
            <a:noFill/>
            <a:miter lim="0.8%"/>
            <a:headEnd/>
            <a:tailEnd/>
          </a:ln>
        </p:spPr>
        <p:txBody>
          <a:bodyPr vert="horz" wrap="square" lIns="0" tIns="0" rIns="0" bIns="0" numCol="1" anchor="t" anchorCtr="0" compatLnSpc="1">
            <a:prstTxWarp prst="textNoShape">
              <a:avLst/>
            </a:prstTxWarp>
            <a:spAutoFit/>
          </a:bodyPr>
          <a:lstStyle>
            <a:lvl1pPr>
              <a:lnSpc>
                <a:spcPts val="4267"/>
              </a:lnSpc>
              <a:defRPr lang="de-DE" sz="3350"/>
            </a:lvl1pPr>
          </a:lstStyle>
          <a:p>
            <a:pPr lvl="0">
              <a:defRPr/>
            </a:pPr>
            <a:r>
              <a:rPr lang="de-DE"/>
              <a:t>Titel durch Klicken bearbeiten</a:t>
            </a:r>
            <a:endParaRPr/>
          </a:p>
        </p:txBody>
      </p:sp>
      <p:sp>
        <p:nvSpPr>
          <p:cNvPr id="6" name="Foliennummernplatzhalter 5"/>
          <p:cNvSpPr>
            <a:spLocks noGrp="1"/>
          </p:cNvSpPr>
          <p:nvPr>
            <p:ph type="sldNum" sz="quarter" idx="16"/>
          </p:nvPr>
        </p:nvSpPr>
        <p:spPr bwMode="auto"/>
        <p:txBody>
          <a:bodyPr/>
          <a:lstStyle/>
          <a:p>
            <a:pPr>
              <a:defRPr/>
            </a:pPr>
            <a:fld id="{CE58CB1E-F828-4F11-99E0-327109AF9DA4}" type="slidenum">
              <a:rPr lang="de-DE"/>
              <a:t>‹#›</a:t>
            </a:fld>
            <a:endParaRPr lang="de-DE"/>
          </a:p>
        </p:txBody>
      </p:sp>
      <p:sp>
        <p:nvSpPr>
          <p:cNvPr id="8" name="Fußzeilenplatzhalter 7"/>
          <p:cNvSpPr>
            <a:spLocks noGrp="1"/>
          </p:cNvSpPr>
          <p:nvPr>
            <p:ph type="ftr" sz="quarter" idx="17"/>
          </p:nvPr>
        </p:nvSpPr>
        <p:spPr bwMode="auto"/>
        <p:txBody>
          <a:bodyPr/>
          <a:lstStyle/>
          <a:p>
            <a:pPr>
              <a:defRPr/>
            </a:pPr>
            <a:r>
              <a:rPr lang="en-GB"/>
              <a:t>Bojidar Todorov | August 16, 2022 | Data-Driven Simulations of Mechanical Systems</a:t>
            </a:r>
            <a:endParaRPr lang="en-US"/>
          </a:p>
        </p:txBody>
      </p:sp>
    </p:spTree>
  </p:cSld>
  <p:clrMapOvr>
    <a:masterClrMapping/>
  </p:clrMapOvr>
</p:sldLayout>
</file>

<file path=ppt/slideLayouts/slideLayout6.xml><?xml version="1.0" encoding="utf-8"?>
<p:sldLayout xmlns:a="http://purl.oclc.org/ooxml/drawingml/main" xmlns:r="http://purl.oclc.org/ooxml/officeDocument/relationships" xmlns:p="http://purl.oclc.org/ooxml/presentationml/main" showMasterPhAnim="0" preserve="1" userDrawn="1">
  <p:cSld name="Zwei Inhalte + Text">
    <p:spTree>
      <p:nvGrpSpPr>
        <p:cNvPr id="1" name=""/>
        <p:cNvGrpSpPr/>
        <p:nvPr/>
      </p:nvGrpSpPr>
      <p:grpSpPr bwMode="auto">
        <a:xfrm>
          <a:off x="0" y="0"/>
          <a:ext cx="0" cy="0"/>
          <a:chOff x="0" y="0"/>
          <a:chExt cx="0" cy="0"/>
        </a:xfrm>
      </p:grpSpPr>
      <p:sp>
        <p:nvSpPr>
          <p:cNvPr id="18" name="Textplatzhalter 7"/>
          <p:cNvSpPr>
            <a:spLocks noGrp="1"/>
          </p:cNvSpPr>
          <p:nvPr>
            <p:ph type="body" sz="quarter" idx="13" hasCustomPrompt="1"/>
          </p:nvPr>
        </p:nvSpPr>
        <p:spPr bwMode="auto">
          <a:xfrm>
            <a:off x="425454" y="2133600"/>
            <a:ext cx="11345332" cy="661040"/>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nSpc>
                <a:spcPct val="0.114%"/>
              </a:lnSpc>
              <a:defRPr lang="de-DE" sz="1850"/>
            </a:lvl1pPr>
          </a:lstStyle>
          <a:p>
            <a:pPr lvl="0">
              <a:defRPr/>
            </a:pPr>
            <a:r>
              <a:rPr lang="de-DE"/>
              <a:t>Inhalt durch Klicken bearbeiten</a:t>
            </a:r>
            <a:endParaRPr/>
          </a:p>
        </p:txBody>
      </p:sp>
      <p:sp>
        <p:nvSpPr>
          <p:cNvPr id="13" name="Titel 1"/>
          <p:cNvSpPr>
            <a:spLocks noGrp="1"/>
          </p:cNvSpPr>
          <p:nvPr>
            <p:ph type="title" hasCustomPrompt="1"/>
          </p:nvPr>
        </p:nvSpPr>
        <p:spPr bwMode="auto">
          <a:xfrm>
            <a:off x="425454" y="1296001"/>
            <a:ext cx="11345332" cy="510908"/>
          </a:xfrm>
          <a:prstGeom prst="rect">
            <a:avLst/>
          </a:prstGeom>
          <a:noFill/>
          <a:ln w="9525">
            <a:noFill/>
            <a:miter lim="0.8%"/>
            <a:headEnd/>
            <a:tailEnd/>
          </a:ln>
        </p:spPr>
        <p:txBody>
          <a:bodyPr vert="horz" wrap="square" lIns="0" tIns="0" rIns="0" bIns="0" numCol="1" anchor="t" anchorCtr="0" compatLnSpc="1">
            <a:prstTxWarp prst="textNoShape">
              <a:avLst/>
            </a:prstTxWarp>
            <a:spAutoFit/>
          </a:bodyPr>
          <a:lstStyle>
            <a:lvl1pPr>
              <a:lnSpc>
                <a:spcPts val="4267"/>
              </a:lnSpc>
              <a:defRPr lang="de-DE" sz="3350"/>
            </a:lvl1pPr>
          </a:lstStyle>
          <a:p>
            <a:pPr lvl="0">
              <a:defRPr/>
            </a:pPr>
            <a:r>
              <a:rPr lang="de-DE"/>
              <a:t>Titel durch Klicken bearbeiten</a:t>
            </a:r>
            <a:endParaRPr/>
          </a:p>
        </p:txBody>
      </p:sp>
      <p:sp>
        <p:nvSpPr>
          <p:cNvPr id="7" name="Foliennummernplatzhalter 6"/>
          <p:cNvSpPr>
            <a:spLocks noGrp="1"/>
          </p:cNvSpPr>
          <p:nvPr>
            <p:ph type="sldNum" sz="quarter" idx="15"/>
          </p:nvPr>
        </p:nvSpPr>
        <p:spPr bwMode="auto"/>
        <p:txBody>
          <a:bodyPr/>
          <a:lstStyle/>
          <a:p>
            <a:pPr>
              <a:defRPr/>
            </a:pPr>
            <a:fld id="{CE58CB1E-F828-4F11-99E0-327109AF9DA4}" type="slidenum">
              <a:rPr lang="de-DE"/>
              <a:t>‹#›</a:t>
            </a:fld>
            <a:endParaRPr lang="de-DE"/>
          </a:p>
        </p:txBody>
      </p:sp>
      <p:sp>
        <p:nvSpPr>
          <p:cNvPr id="12" name="Fußzeilenplatzhalter 11"/>
          <p:cNvSpPr>
            <a:spLocks noGrp="1"/>
          </p:cNvSpPr>
          <p:nvPr>
            <p:ph type="ftr" sz="quarter" idx="16"/>
          </p:nvPr>
        </p:nvSpPr>
        <p:spPr bwMode="auto"/>
        <p:txBody>
          <a:bodyPr/>
          <a:lstStyle/>
          <a:p>
            <a:pPr>
              <a:defRPr/>
            </a:pPr>
            <a:r>
              <a:rPr lang="en-GB"/>
              <a:t>Bojidar Todorov | August 16, 2022 | Data-Driven Simulations of Mechanical Systems</a:t>
            </a:r>
            <a:endParaRPr lang="de-DE"/>
          </a:p>
        </p:txBody>
      </p:sp>
      <p:sp>
        <p:nvSpPr>
          <p:cNvPr id="8" name="Inhaltsplatzhalter 9"/>
          <p:cNvSpPr>
            <a:spLocks noGrp="1"/>
          </p:cNvSpPr>
          <p:nvPr>
            <p:ph sz="quarter" idx="18"/>
          </p:nvPr>
        </p:nvSpPr>
        <p:spPr bwMode="auto">
          <a:xfrm>
            <a:off x="422657" y="2865003"/>
            <a:ext cx="5584443" cy="3396099"/>
          </a:xfrm>
          <a:prstGeom prst="rect">
            <a:avLst/>
          </a:prstGeom>
        </p:spPr>
        <p:txBody>
          <a:bodyPr lIns="0" rIns="0"/>
          <a:lstStyle>
            <a:lvl1pPr>
              <a:defRPr lang="de-DE" sz="1850">
                <a:solidFill>
                  <a:schemeClr val="tx1"/>
                </a:solidFill>
                <a:latin typeface="+mn-lt"/>
                <a:ea typeface="+mn-ea"/>
                <a:cs typeface="+mn-cs"/>
              </a:defRPr>
            </a:lvl1pPr>
            <a:lvl2pPr>
              <a:defRPr sz="1850"/>
            </a:lvl2pPr>
            <a:lvl3pPr>
              <a:defRPr sz="1850"/>
            </a:lvl3pPr>
          </a:lstStyle>
          <a:p>
            <a:pPr lvl="0">
              <a:defRPr/>
            </a:pPr>
            <a:r>
              <a:rPr lang="de-DE"/>
              <a:t>Textmasterformate durch Klicken bearbeiten</a:t>
            </a:r>
            <a:endParaRPr/>
          </a:p>
          <a:p>
            <a:pPr lvl="1">
              <a:defRPr/>
            </a:pPr>
            <a:r>
              <a:rPr lang="de-DE"/>
              <a:t>Zweite Ebene</a:t>
            </a:r>
            <a:endParaRPr/>
          </a:p>
          <a:p>
            <a:pPr lvl="2">
              <a:defRPr/>
            </a:pPr>
            <a:r>
              <a:rPr lang="de-DE"/>
              <a:t>Dritte Ebene</a:t>
            </a:r>
            <a:endParaRPr/>
          </a:p>
        </p:txBody>
      </p:sp>
      <p:sp>
        <p:nvSpPr>
          <p:cNvPr id="11" name="Bildplatzhalter 2"/>
          <p:cNvSpPr>
            <a:spLocks noGrp="1"/>
          </p:cNvSpPr>
          <p:nvPr>
            <p:ph type="pic" sz="quarter" idx="14" hasCustomPrompt="1"/>
          </p:nvPr>
        </p:nvSpPr>
        <p:spPr bwMode="auto">
          <a:xfrm>
            <a:off x="6197600" y="2865121"/>
            <a:ext cx="5573856" cy="3395881"/>
          </a:xfrm>
          <a:prstGeom prst="rect">
            <a:avLst/>
          </a:prstGeom>
        </p:spPr>
        <p:txBody>
          <a:bodyPr/>
          <a:lstStyle>
            <a:lvl1pPr>
              <a:lnSpc>
                <a:spcPct val="0.114%"/>
              </a:lnSpc>
              <a:defRPr sz="1850"/>
            </a:lvl1pPr>
          </a:lstStyle>
          <a:p>
            <a:pPr>
              <a:defRPr/>
            </a:pPr>
            <a:endParaRPr lang="de-DE"/>
          </a:p>
        </p:txBody>
      </p:sp>
    </p:spTree>
  </p:cSld>
  <p:clrMapOvr>
    <a:masterClrMapping/>
  </p:clrMapOvr>
</p:sldLayout>
</file>

<file path=ppt/slideLayouts/slideLayout7.xml><?xml version="1.0" encoding="utf-8"?>
<p:sldLayout xmlns:a="http://purl.oclc.org/ooxml/drawingml/main" xmlns:r="http://purl.oclc.org/ooxml/officeDocument/relationships" xmlns:p="http://purl.oclc.org/ooxml/presentationml/main" showMasterPhAnim="0" preserve="1" userDrawn="1">
  <p:cSld name="Zwei Inhalte + Text (Hintergrund)">
    <p:spTree>
      <p:nvGrpSpPr>
        <p:cNvPr id="1" name=""/>
        <p:cNvGrpSpPr/>
        <p:nvPr/>
      </p:nvGrpSpPr>
      <p:grpSpPr bwMode="auto">
        <a:xfrm>
          <a:off x="0" y="0"/>
          <a:ext cx="0" cy="0"/>
          <a:chOff x="0" y="0"/>
          <a:chExt cx="0" cy="0"/>
        </a:xfrm>
      </p:grpSpPr>
      <p:sp>
        <p:nvSpPr>
          <p:cNvPr id="9" name="Rechteck 8"/>
          <p:cNvSpPr/>
          <p:nvPr userDrawn="1"/>
        </p:nvSpPr>
        <p:spPr bwMode="auto">
          <a:xfrm>
            <a:off x="0" y="2870200"/>
            <a:ext cx="12192000" cy="3987800"/>
          </a:xfrm>
          <a:prstGeom prst="rect">
            <a:avLst/>
          </a:prstGeom>
          <a:solidFill>
            <a:schemeClr val="bg1">
              <a:lumMod val="0.095%"/>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r">
              <a:defRPr/>
            </a:pPr>
            <a:endParaRPr lang="de-DE" sz="1350">
              <a:latin typeface="Arial"/>
            </a:endParaRPr>
          </a:p>
        </p:txBody>
      </p:sp>
      <p:sp>
        <p:nvSpPr>
          <p:cNvPr id="13" name="Titel 1"/>
          <p:cNvSpPr>
            <a:spLocks noGrp="1"/>
          </p:cNvSpPr>
          <p:nvPr>
            <p:ph type="title" hasCustomPrompt="1"/>
          </p:nvPr>
        </p:nvSpPr>
        <p:spPr bwMode="auto">
          <a:xfrm>
            <a:off x="425454" y="1296001"/>
            <a:ext cx="11345332" cy="510908"/>
          </a:xfrm>
          <a:prstGeom prst="rect">
            <a:avLst/>
          </a:prstGeom>
          <a:noFill/>
          <a:ln w="9525">
            <a:noFill/>
            <a:miter lim="0.8%"/>
            <a:headEnd/>
            <a:tailEnd/>
          </a:ln>
        </p:spPr>
        <p:txBody>
          <a:bodyPr vert="horz" wrap="square" lIns="0" tIns="0" rIns="0" bIns="0" numCol="1" anchor="t" anchorCtr="0" compatLnSpc="1">
            <a:prstTxWarp prst="textNoShape">
              <a:avLst/>
            </a:prstTxWarp>
            <a:spAutoFit/>
          </a:bodyPr>
          <a:lstStyle>
            <a:lvl1pPr>
              <a:lnSpc>
                <a:spcPts val="4267"/>
              </a:lnSpc>
              <a:defRPr lang="de-DE" sz="3350"/>
            </a:lvl1pPr>
          </a:lstStyle>
          <a:p>
            <a:pPr lvl="0">
              <a:defRPr/>
            </a:pPr>
            <a:r>
              <a:rPr lang="de-DE"/>
              <a:t>Titel durch Klicken bearbeiten</a:t>
            </a:r>
            <a:endParaRPr/>
          </a:p>
        </p:txBody>
      </p:sp>
      <p:sp>
        <p:nvSpPr>
          <p:cNvPr id="7" name="Foliennummernplatzhalter 6"/>
          <p:cNvSpPr>
            <a:spLocks noGrp="1"/>
          </p:cNvSpPr>
          <p:nvPr>
            <p:ph type="sldNum" sz="quarter" idx="15"/>
          </p:nvPr>
        </p:nvSpPr>
        <p:spPr bwMode="auto"/>
        <p:txBody>
          <a:bodyPr/>
          <a:lstStyle/>
          <a:p>
            <a:pPr>
              <a:defRPr/>
            </a:pPr>
            <a:fld id="{CE58CB1E-F828-4F11-99E0-327109AF9DA4}" type="slidenum">
              <a:rPr lang="de-DE"/>
              <a:t>‹#›</a:t>
            </a:fld>
            <a:endParaRPr lang="de-DE"/>
          </a:p>
        </p:txBody>
      </p:sp>
      <p:sp>
        <p:nvSpPr>
          <p:cNvPr id="12" name="Fußzeilenplatzhalter 11"/>
          <p:cNvSpPr>
            <a:spLocks noGrp="1"/>
          </p:cNvSpPr>
          <p:nvPr>
            <p:ph type="ftr" sz="quarter" idx="16"/>
          </p:nvPr>
        </p:nvSpPr>
        <p:spPr bwMode="auto"/>
        <p:txBody>
          <a:bodyPr/>
          <a:lstStyle/>
          <a:p>
            <a:pPr>
              <a:defRPr/>
            </a:pPr>
            <a:r>
              <a:rPr lang="en-GB"/>
              <a:t>Bojidar Todorov | August 16, 2022 | Data-Driven Simulations of Mechanical Systems</a:t>
            </a:r>
            <a:endParaRPr lang="de-DE"/>
          </a:p>
        </p:txBody>
      </p:sp>
      <p:sp>
        <p:nvSpPr>
          <p:cNvPr id="8" name="Inhaltsplatzhalter 9"/>
          <p:cNvSpPr>
            <a:spLocks noGrp="1"/>
          </p:cNvSpPr>
          <p:nvPr>
            <p:ph sz="quarter" idx="18"/>
          </p:nvPr>
        </p:nvSpPr>
        <p:spPr bwMode="auto">
          <a:xfrm>
            <a:off x="422656" y="2870200"/>
            <a:ext cx="5597144" cy="3403600"/>
          </a:xfrm>
          <a:prstGeom prst="rect">
            <a:avLst/>
          </a:prstGeom>
        </p:spPr>
        <p:txBody>
          <a:bodyPr lIns="0" rIns="0"/>
          <a:lstStyle>
            <a:lvl1pPr>
              <a:defRPr lang="de-DE" sz="1850">
                <a:solidFill>
                  <a:schemeClr val="tx1"/>
                </a:solidFill>
                <a:latin typeface="+mn-lt"/>
                <a:ea typeface="+mn-ea"/>
                <a:cs typeface="+mn-cs"/>
              </a:defRPr>
            </a:lvl1pPr>
            <a:lvl2pPr>
              <a:defRPr sz="1850"/>
            </a:lvl2pPr>
            <a:lvl3pPr>
              <a:defRPr sz="1850"/>
            </a:lvl3pPr>
          </a:lstStyle>
          <a:p>
            <a:pPr lvl="0">
              <a:defRPr/>
            </a:pPr>
            <a:r>
              <a:rPr lang="de-DE"/>
              <a:t>Textmasterformate durch Klicken bearbeiten</a:t>
            </a:r>
            <a:endParaRPr/>
          </a:p>
          <a:p>
            <a:pPr lvl="1">
              <a:defRPr/>
            </a:pPr>
            <a:r>
              <a:rPr lang="de-DE"/>
              <a:t>Zweite Ebene</a:t>
            </a:r>
            <a:endParaRPr/>
          </a:p>
          <a:p>
            <a:pPr lvl="2">
              <a:defRPr/>
            </a:pPr>
            <a:r>
              <a:rPr lang="de-DE"/>
              <a:t>Dritte Ebene</a:t>
            </a:r>
            <a:endParaRPr/>
          </a:p>
        </p:txBody>
      </p:sp>
      <p:sp>
        <p:nvSpPr>
          <p:cNvPr id="11" name="Bildplatzhalter 2"/>
          <p:cNvSpPr>
            <a:spLocks noGrp="1"/>
          </p:cNvSpPr>
          <p:nvPr>
            <p:ph type="pic" sz="quarter" idx="14" hasCustomPrompt="1"/>
          </p:nvPr>
        </p:nvSpPr>
        <p:spPr bwMode="auto">
          <a:xfrm>
            <a:off x="6197600" y="2857500"/>
            <a:ext cx="5573856" cy="3390901"/>
          </a:xfrm>
          <a:prstGeom prst="rect">
            <a:avLst/>
          </a:prstGeom>
        </p:spPr>
        <p:txBody>
          <a:bodyPr/>
          <a:lstStyle>
            <a:lvl1pPr>
              <a:lnSpc>
                <a:spcPct val="0.114%"/>
              </a:lnSpc>
              <a:defRPr sz="1850"/>
            </a:lvl1pPr>
          </a:lstStyle>
          <a:p>
            <a:pPr>
              <a:defRPr/>
            </a:pPr>
            <a:endParaRPr lang="de-DE"/>
          </a:p>
        </p:txBody>
      </p:sp>
      <p:sp>
        <p:nvSpPr>
          <p:cNvPr id="10" name="Textplatzhalter 7"/>
          <p:cNvSpPr>
            <a:spLocks noGrp="1"/>
          </p:cNvSpPr>
          <p:nvPr>
            <p:ph type="body" sz="quarter" idx="19" hasCustomPrompt="1"/>
          </p:nvPr>
        </p:nvSpPr>
        <p:spPr bwMode="auto">
          <a:xfrm>
            <a:off x="425454" y="2133600"/>
            <a:ext cx="11345332" cy="661040"/>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nSpc>
                <a:spcPct val="0.114%"/>
              </a:lnSpc>
              <a:defRPr lang="de-DE" sz="1850"/>
            </a:lvl1pPr>
          </a:lstStyle>
          <a:p>
            <a:pPr lvl="0">
              <a:defRPr/>
            </a:pPr>
            <a:r>
              <a:rPr lang="de-DE"/>
              <a:t>Inhalt durch Klicken bearbeiten</a:t>
            </a:r>
            <a:endParaRPr/>
          </a:p>
        </p:txBody>
      </p:sp>
    </p:spTree>
  </p:cSld>
  <p:clrMapOvr>
    <a:masterClrMapping/>
  </p:clrMapOvr>
</p:sldLayout>
</file>

<file path=ppt/slideLayouts/slideLayout8.xml><?xml version="1.0" encoding="utf-8"?>
<p:sldLayout xmlns:a="http://purl.oclc.org/ooxml/drawingml/main" xmlns:r="http://purl.oclc.org/ooxml/officeDocument/relationships" xmlns:p="http://purl.oclc.org/ooxml/presentationml/main" showMasterPhAnim="0" preserve="1" userDrawn="1">
  <p:cSld name="große Bilder">
    <p:spTree>
      <p:nvGrpSpPr>
        <p:cNvPr id="1" name=""/>
        <p:cNvGrpSpPr/>
        <p:nvPr/>
      </p:nvGrpSpPr>
      <p:grpSpPr bwMode="auto">
        <a:xfrm>
          <a:off x="0" y="0"/>
          <a:ext cx="0" cy="0"/>
          <a:chOff x="0" y="0"/>
          <a:chExt cx="0" cy="0"/>
        </a:xfrm>
      </p:grpSpPr>
      <p:sp>
        <p:nvSpPr>
          <p:cNvPr id="13" name="Titel 1"/>
          <p:cNvSpPr>
            <a:spLocks noGrp="1"/>
          </p:cNvSpPr>
          <p:nvPr>
            <p:ph type="title" hasCustomPrompt="1"/>
          </p:nvPr>
        </p:nvSpPr>
        <p:spPr bwMode="auto">
          <a:xfrm>
            <a:off x="425454" y="1296001"/>
            <a:ext cx="11345332" cy="510908"/>
          </a:xfrm>
          <a:prstGeom prst="rect">
            <a:avLst/>
          </a:prstGeom>
          <a:noFill/>
          <a:ln w="9525">
            <a:noFill/>
            <a:miter lim="0.8%"/>
            <a:headEnd/>
            <a:tailEnd/>
          </a:ln>
        </p:spPr>
        <p:txBody>
          <a:bodyPr vert="horz" wrap="square" lIns="0" tIns="0" rIns="0" bIns="0" numCol="1" anchor="t" anchorCtr="0" compatLnSpc="1">
            <a:prstTxWarp prst="textNoShape">
              <a:avLst/>
            </a:prstTxWarp>
            <a:spAutoFit/>
          </a:bodyPr>
          <a:lstStyle>
            <a:lvl1pPr>
              <a:lnSpc>
                <a:spcPts val="4267"/>
              </a:lnSpc>
              <a:defRPr lang="de-DE" sz="3350"/>
            </a:lvl1pPr>
          </a:lstStyle>
          <a:p>
            <a:pPr lvl="0">
              <a:defRPr/>
            </a:pPr>
            <a:r>
              <a:rPr lang="de-DE"/>
              <a:t>Titel durch Klicken bearbeiten</a:t>
            </a:r>
            <a:endParaRPr/>
          </a:p>
        </p:txBody>
      </p:sp>
      <p:sp>
        <p:nvSpPr>
          <p:cNvPr id="7" name="Foliennummernplatzhalter 6"/>
          <p:cNvSpPr>
            <a:spLocks noGrp="1"/>
          </p:cNvSpPr>
          <p:nvPr>
            <p:ph type="sldNum" sz="quarter" idx="15"/>
          </p:nvPr>
        </p:nvSpPr>
        <p:spPr bwMode="auto"/>
        <p:txBody>
          <a:bodyPr/>
          <a:lstStyle/>
          <a:p>
            <a:pPr>
              <a:defRPr/>
            </a:pPr>
            <a:fld id="{CE58CB1E-F828-4F11-99E0-327109AF9DA4}" type="slidenum">
              <a:rPr lang="de-DE"/>
              <a:t>‹#›</a:t>
            </a:fld>
            <a:endParaRPr lang="de-DE"/>
          </a:p>
        </p:txBody>
      </p:sp>
      <p:sp>
        <p:nvSpPr>
          <p:cNvPr id="12" name="Fußzeilenplatzhalter 11"/>
          <p:cNvSpPr>
            <a:spLocks noGrp="1"/>
          </p:cNvSpPr>
          <p:nvPr>
            <p:ph type="ftr" sz="quarter" idx="16"/>
          </p:nvPr>
        </p:nvSpPr>
        <p:spPr bwMode="auto"/>
        <p:txBody>
          <a:bodyPr/>
          <a:lstStyle/>
          <a:p>
            <a:pPr>
              <a:defRPr/>
            </a:pPr>
            <a:r>
              <a:rPr lang="en-GB"/>
              <a:t>Bojidar Todorov | August 16, 2022 | Data-Driven Simulations of Mechanical Systems</a:t>
            </a:r>
            <a:endParaRPr lang="de-DE"/>
          </a:p>
        </p:txBody>
      </p:sp>
      <p:sp>
        <p:nvSpPr>
          <p:cNvPr id="9" name="Bildplatzhalter 8"/>
          <p:cNvSpPr>
            <a:spLocks noGrp="1"/>
          </p:cNvSpPr>
          <p:nvPr>
            <p:ph type="pic" sz="quarter" idx="17"/>
          </p:nvPr>
        </p:nvSpPr>
        <p:spPr bwMode="auto">
          <a:xfrm>
            <a:off x="0" y="2844800"/>
            <a:ext cx="12192000" cy="4013200"/>
          </a:xfrm>
          <a:prstGeom prst="rect">
            <a:avLst/>
          </a:prstGeom>
        </p:spPr>
        <p:txBody>
          <a:bodyPr/>
          <a:lstStyle>
            <a:lvl1pPr>
              <a:defRPr sz="1850"/>
            </a:lvl1pPr>
          </a:lstStyle>
          <a:p>
            <a:pPr>
              <a:defRPr/>
            </a:pPr>
            <a:endParaRPr lang="de-DE"/>
          </a:p>
        </p:txBody>
      </p:sp>
      <p:sp>
        <p:nvSpPr>
          <p:cNvPr id="8" name="Textplatzhalter 7"/>
          <p:cNvSpPr>
            <a:spLocks noGrp="1"/>
          </p:cNvSpPr>
          <p:nvPr>
            <p:ph type="body" sz="quarter" idx="18" hasCustomPrompt="1"/>
          </p:nvPr>
        </p:nvSpPr>
        <p:spPr bwMode="auto">
          <a:xfrm>
            <a:off x="425454" y="2133600"/>
            <a:ext cx="11345332" cy="661040"/>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nSpc>
                <a:spcPct val="0.114%"/>
              </a:lnSpc>
              <a:defRPr lang="de-DE" sz="1850"/>
            </a:lvl1pPr>
          </a:lstStyle>
          <a:p>
            <a:pPr lvl="0">
              <a:defRPr/>
            </a:pPr>
            <a:r>
              <a:rPr lang="de-DE"/>
              <a:t>Inhalt durch Klicken bearbeiten</a:t>
            </a:r>
            <a:endParaRPr/>
          </a:p>
        </p:txBody>
      </p:sp>
    </p:spTree>
  </p:cSld>
  <p:clrMapOvr>
    <a:masterClrMapping/>
  </p:clrMapOvr>
</p:sldLayout>
</file>

<file path=ppt/slideLayouts/slideLayout9.xml><?xml version="1.0" encoding="utf-8"?>
<p:sldLayout xmlns:a="http://purl.oclc.org/ooxml/drawingml/main" xmlns:r="http://purl.oclc.org/ooxml/officeDocument/relationships" xmlns:p="http://purl.oclc.org/ooxml/presentationml/main" showMasterPhAnim="0" preserve="1" userDrawn="1">
  <p:cSld name="Bilder formatfüllend">
    <p:spTree>
      <p:nvGrpSpPr>
        <p:cNvPr id="1" name=""/>
        <p:cNvGrpSpPr/>
        <p:nvPr/>
      </p:nvGrpSpPr>
      <p:grpSpPr bwMode="auto">
        <a:xfrm>
          <a:off x="0" y="0"/>
          <a:ext cx="0" cy="0"/>
          <a:chOff x="0" y="0"/>
          <a:chExt cx="0" cy="0"/>
        </a:xfrm>
      </p:grpSpPr>
      <p:sp>
        <p:nvSpPr>
          <p:cNvPr id="8" name="Bildplatzhalter 2"/>
          <p:cNvSpPr>
            <a:spLocks noGrp="1"/>
          </p:cNvSpPr>
          <p:nvPr>
            <p:ph type="pic" sz="quarter" idx="14" hasCustomPrompt="1"/>
          </p:nvPr>
        </p:nvSpPr>
        <p:spPr bwMode="auto">
          <a:xfrm>
            <a:off x="0" y="2133601"/>
            <a:ext cx="12192000" cy="4724399"/>
          </a:xfrm>
          <a:prstGeom prst="rect">
            <a:avLst/>
          </a:prstGeom>
        </p:spPr>
        <p:txBody>
          <a:bodyPr/>
          <a:lstStyle>
            <a:lvl1pPr>
              <a:lnSpc>
                <a:spcPct val="0.114%"/>
              </a:lnSpc>
              <a:defRPr sz="1850"/>
            </a:lvl1pPr>
          </a:lstStyle>
          <a:p>
            <a:pPr>
              <a:defRPr/>
            </a:pPr>
            <a:endParaRPr lang="de-DE"/>
          </a:p>
        </p:txBody>
      </p:sp>
      <p:sp>
        <p:nvSpPr>
          <p:cNvPr id="11" name="Titel 1"/>
          <p:cNvSpPr>
            <a:spLocks noGrp="1"/>
          </p:cNvSpPr>
          <p:nvPr>
            <p:ph type="title" hasCustomPrompt="1"/>
          </p:nvPr>
        </p:nvSpPr>
        <p:spPr bwMode="auto">
          <a:xfrm>
            <a:off x="425454" y="1296001"/>
            <a:ext cx="11345332" cy="510908"/>
          </a:xfrm>
          <a:prstGeom prst="rect">
            <a:avLst/>
          </a:prstGeom>
          <a:noFill/>
          <a:ln w="9525">
            <a:noFill/>
            <a:miter lim="0.8%"/>
            <a:headEnd/>
            <a:tailEnd/>
          </a:ln>
        </p:spPr>
        <p:txBody>
          <a:bodyPr vert="horz" wrap="square" lIns="0" tIns="0" rIns="0" bIns="0" numCol="1" anchor="t" anchorCtr="0" compatLnSpc="1">
            <a:prstTxWarp prst="textNoShape">
              <a:avLst/>
            </a:prstTxWarp>
            <a:spAutoFit/>
          </a:bodyPr>
          <a:lstStyle>
            <a:lvl1pPr>
              <a:lnSpc>
                <a:spcPts val="4267"/>
              </a:lnSpc>
              <a:defRPr lang="de-DE" sz="3350"/>
            </a:lvl1pPr>
          </a:lstStyle>
          <a:p>
            <a:pPr lvl="0">
              <a:defRPr/>
            </a:pPr>
            <a:r>
              <a:rPr lang="de-DE"/>
              <a:t>Titel durch Klicken bearbeiten</a:t>
            </a:r>
            <a:endParaRPr/>
          </a:p>
        </p:txBody>
      </p:sp>
      <p:sp>
        <p:nvSpPr>
          <p:cNvPr id="6" name="Foliennummernplatzhalter 5"/>
          <p:cNvSpPr>
            <a:spLocks noGrp="1"/>
          </p:cNvSpPr>
          <p:nvPr>
            <p:ph type="sldNum" sz="quarter" idx="15"/>
          </p:nvPr>
        </p:nvSpPr>
        <p:spPr bwMode="auto"/>
        <p:txBody>
          <a:bodyPr/>
          <a:lstStyle/>
          <a:p>
            <a:pPr>
              <a:defRPr/>
            </a:pPr>
            <a:fld id="{CE58CB1E-F828-4F11-99E0-327109AF9DA4}" type="slidenum">
              <a:rPr lang="de-DE"/>
              <a:t>‹#›</a:t>
            </a:fld>
            <a:endParaRPr lang="de-DE"/>
          </a:p>
        </p:txBody>
      </p:sp>
      <p:sp>
        <p:nvSpPr>
          <p:cNvPr id="10" name="Fußzeilenplatzhalter 9"/>
          <p:cNvSpPr>
            <a:spLocks noGrp="1"/>
          </p:cNvSpPr>
          <p:nvPr>
            <p:ph type="ftr" sz="quarter" idx="16"/>
          </p:nvPr>
        </p:nvSpPr>
        <p:spPr bwMode="auto"/>
        <p:txBody>
          <a:bodyPr/>
          <a:lstStyle/>
          <a:p>
            <a:pPr>
              <a:defRPr/>
            </a:pPr>
            <a:r>
              <a:rPr lang="en-GB"/>
              <a:t>Bojidar Todorov | August 16, 2022 | Data-Driven Simulations of Mechanical Systems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purl.oclc.org/ooxml/officeDocument/relationships/image" Target="../media/image1.jpg"/><Relationship Id="rId2" Type="http://purl.oclc.org/ooxml/officeDocument/relationships/theme" Target="../theme/theme1.xml"/><Relationship Id="rId1" Type="http://purl.oclc.org/ooxml/officeDocument/relationships/slideLayout" Target="../slideLayouts/slideLayout1.xml"/><Relationship Id="rId4" Type="http://purl.oclc.org/ooxml/officeDocument/relationships/image" Target="../media/image2.emf"/></Relationships>
</file>

<file path=ppt/slideMasters/_rels/slideMaster2.xml.rels><?xml version="1.0" encoding="UTF-8" standalone="yes"?>
<Relationships xmlns="http://schemas.openxmlformats.org/package/2006/relationships"><Relationship Id="rId8" Type="http://purl.oclc.org/ooxml/officeDocument/relationships/slideLayout" Target="../slideLayouts/slideLayout9.xml"/><Relationship Id="rId3" Type="http://purl.oclc.org/ooxml/officeDocument/relationships/slideLayout" Target="../slideLayouts/slideLayout4.xml"/><Relationship Id="rId7" Type="http://purl.oclc.org/ooxml/officeDocument/relationships/slideLayout" Target="../slideLayouts/slideLayout8.xml"/><Relationship Id="rId2" Type="http://purl.oclc.org/ooxml/officeDocument/relationships/slideLayout" Target="../slideLayouts/slideLayout3.xml"/><Relationship Id="rId1" Type="http://purl.oclc.org/ooxml/officeDocument/relationships/slideLayout" Target="../slideLayouts/slideLayout2.xml"/><Relationship Id="rId6" Type="http://purl.oclc.org/ooxml/officeDocument/relationships/slideLayout" Target="../slideLayouts/slideLayout7.xml"/><Relationship Id="rId11" Type="http://purl.oclc.org/ooxml/officeDocument/relationships/image" Target="../media/image4.emf"/><Relationship Id="rId5" Type="http://purl.oclc.org/ooxml/officeDocument/relationships/slideLayout" Target="../slideLayouts/slideLayout6.xml"/><Relationship Id="rId10" Type="http://purl.oclc.org/ooxml/officeDocument/relationships/image" Target="../media/image3.emf"/><Relationship Id="rId4" Type="http://purl.oclc.org/ooxml/officeDocument/relationships/slideLayout" Target="../slideLayouts/slideLayout5.xml"/><Relationship Id="rId9" Type="http://purl.oclc.org/ooxml/officeDocument/relationships/theme" Target="../theme/theme2.xml"/></Relationships>
</file>

<file path=ppt/slideMasters/slideMaster1.xml><?xml version="1.0" encoding="utf-8"?>
<p:sldMaster xmlns:a="http://purl.oclc.org/ooxml/drawingml/main" xmlns:r="http://purl.oclc.org/ooxml/officeDocument/relationships" xmlns:p="http://purl.oclc.org/ooxml/presentationml/main" preserve="1">
  <p:cSld>
    <p:bg>
      <p:bgRef idx="1001">
        <a:schemeClr val="bg1"/>
      </p:bgRef>
    </p:bg>
    <p:spTree>
      <p:nvGrpSpPr>
        <p:cNvPr id="1" name=""/>
        <p:cNvGrpSpPr/>
        <p:nvPr/>
      </p:nvGrpSpPr>
      <p:grpSpPr bwMode="auto">
        <a:xfrm>
          <a:off x="0" y="0"/>
          <a:ext cx="0" cy="0"/>
          <a:chOff x="0" y="0"/>
          <a:chExt cx="0" cy="0"/>
        </a:xfrm>
      </p:grpSpPr>
      <p:sp>
        <p:nvSpPr>
          <p:cNvPr id="23" name="Textfeld 22"/>
          <p:cNvSpPr txBox="1"/>
          <p:nvPr/>
        </p:nvSpPr>
        <p:spPr bwMode="auto">
          <a:xfrm>
            <a:off x="10284440" y="6586709"/>
            <a:ext cx="1487168" cy="257250"/>
          </a:xfrm>
          <a:prstGeom prst="rect">
            <a:avLst/>
          </a:prstGeom>
        </p:spPr>
        <p:txBody>
          <a:bodyPr wrap="square" lIns="0" tIns="0" rIns="0" bIns="0" rtlCol="0" anchor="b" anchorCtr="0">
            <a:spAutoFit/>
          </a:bodyPr>
          <a:lstStyle/>
          <a:p>
            <a:pPr algn="r">
              <a:lnSpc>
                <a:spcPct val="0.114%"/>
              </a:lnSpc>
              <a:defRPr/>
            </a:pPr>
            <a:fld id="{C51078C5-4710-4254-8001-F1C0900803FD}" type="slidenum">
              <a:rPr lang="de-DE" sz="1600">
                <a:latin typeface="Arial"/>
                <a:cs typeface="Arial"/>
              </a:rPr>
              <a:t>‹#›</a:t>
            </a:fld>
            <a:endParaRPr lang="de-DE" sz="1600">
              <a:latin typeface="Arial"/>
              <a:cs typeface="Arial"/>
            </a:endParaRPr>
          </a:p>
        </p:txBody>
      </p:sp>
      <p:pic>
        <p:nvPicPr>
          <p:cNvPr id="5" name="Bild 4" descr="Fahnen_HG.jpg"/>
          <p:cNvPicPr>
            <a:picLocks noChangeAspect="1"/>
          </p:cNvPicPr>
          <p:nvPr/>
        </p:nvPicPr>
        <p:blipFill>
          <a:blip r:embed="rId3"/>
          <a:srcRect l="0.398%" t="14.167%" b="10.832%"/>
          <a:stretch/>
        </p:blipFill>
        <p:spPr bwMode="auto">
          <a:xfrm>
            <a:off x="0" y="0"/>
            <a:ext cx="12192000" cy="6858000"/>
          </a:xfrm>
          <a:prstGeom prst="rect">
            <a:avLst/>
          </a:prstGeom>
        </p:spPr>
      </p:pic>
      <p:pic>
        <p:nvPicPr>
          <p:cNvPr id="7" name="Bild 6" descr="20150416 tum logo blau png final.png"/>
          <p:cNvPicPr>
            <a:picLocks noChangeAspect="1"/>
          </p:cNvPicPr>
          <p:nvPr/>
        </p:nvPicPr>
        <p:blipFill>
          <a:blip r:embed="rId4"/>
          <a:stretch/>
        </p:blipFill>
        <p:spPr bwMode="auto">
          <a:xfrm>
            <a:off x="10958401" y="432000"/>
            <a:ext cx="799351" cy="427051"/>
          </a:xfrm>
          <a:prstGeom prst="rect">
            <a:avLst/>
          </a:prstGeom>
        </p:spPr>
      </p:pic>
      <p:sp>
        <p:nvSpPr>
          <p:cNvPr id="8" name="Foliennummernplatzhalter 4"/>
          <p:cNvSpPr>
            <a:spLocks noGrp="1"/>
          </p:cNvSpPr>
          <p:nvPr>
            <p:ph type="sldNum" sz="quarter" idx="4"/>
          </p:nvPr>
        </p:nvSpPr>
        <p:spPr bwMode="auto">
          <a:xfrm>
            <a:off x="9033245" y="6473314"/>
            <a:ext cx="2736000" cy="365125"/>
          </a:xfrm>
          <a:prstGeom prst="rect">
            <a:avLst/>
          </a:prstGeom>
        </p:spPr>
        <p:txBody>
          <a:bodyPr vert="horz" lIns="0" tIns="45720" rIns="0" bIns="45720" rtlCol="0" anchor="ctr"/>
          <a:lstStyle>
            <a:lvl1pPr algn="r">
              <a:defRPr sz="1450">
                <a:solidFill>
                  <a:schemeClr val="bg1"/>
                </a:solidFill>
              </a:defRPr>
            </a:lvl1pPr>
          </a:lstStyle>
          <a:p>
            <a:pPr>
              <a:defRPr/>
            </a:pPr>
            <a:fld id="{CE58CB1E-F828-4F11-99E0-327109AF9DA4}" type="slidenum">
              <a:rPr lang="de-DE"/>
              <a:t>‹#›</a:t>
            </a:fld>
            <a:endParaRPr lang="de-DE"/>
          </a:p>
        </p:txBody>
      </p:sp>
      <p:sp>
        <p:nvSpPr>
          <p:cNvPr id="10" name="Fußzeilenplatzhalter 3"/>
          <p:cNvSpPr>
            <a:spLocks noGrp="1"/>
          </p:cNvSpPr>
          <p:nvPr>
            <p:ph type="ftr" sz="quarter" idx="3"/>
          </p:nvPr>
        </p:nvSpPr>
        <p:spPr bwMode="auto">
          <a:xfrm>
            <a:off x="414883" y="6473314"/>
            <a:ext cx="8619040" cy="365125"/>
          </a:xfrm>
          <a:prstGeom prst="rect">
            <a:avLst/>
          </a:prstGeom>
        </p:spPr>
        <p:txBody>
          <a:bodyPr vert="horz" lIns="0" tIns="45720" rIns="0" bIns="45720" rtlCol="0" anchor="ctr"/>
          <a:lstStyle>
            <a:lvl1pPr algn="l">
              <a:defRPr sz="1450">
                <a:solidFill>
                  <a:schemeClr val="bg1"/>
                </a:solidFill>
              </a:defRPr>
            </a:lvl1pPr>
          </a:lstStyle>
          <a:p>
            <a:pPr>
              <a:defRPr/>
            </a:pPr>
            <a:r>
              <a:rPr lang="en-GB"/>
              <a:t>Bojidar Todorov | August 16, 2022 | Data-Driven Simulations of Mechanical Systems</a:t>
            </a:r>
            <a:endParaRPr lang="en-US"/>
          </a:p>
        </p:txBody>
      </p:sp>
    </p:spTree>
  </p:cSld>
  <p:clrMap bg1="lt1" tx1="dk1" bg2="lt2" tx2="dk2" accent1="accent1" accent2="accent2" accent3="accent3" accent4="accent4" accent5="accent5" accent6="accent6" hlink="hlink" folHlink="folHlink"/>
  <p:sldLayoutIdLst>
    <p:sldLayoutId id="2147483649" r:id="rId1"/>
  </p:sldLayoutIdLst>
  <p:hf hdr="0" dt="0"/>
  <p:txStyles>
    <p:titleStyle>
      <a:lvl1pPr algn="l">
        <a:lnSpc>
          <a:spcPct val="0.125%"/>
        </a:lnSpc>
        <a:spcBef>
          <a:spcPts val="0"/>
        </a:spcBef>
        <a:spcAft>
          <a:spcPts val="0"/>
        </a:spcAft>
        <a:defRPr sz="2950" b="0">
          <a:solidFill>
            <a:schemeClr val="tx1"/>
          </a:solidFill>
          <a:latin typeface="+mj-lt"/>
          <a:ea typeface="+mj-ea"/>
          <a:cs typeface="+mj-cs"/>
        </a:defRPr>
      </a:lvl1pPr>
      <a:lvl2pPr algn="l">
        <a:spcBef>
          <a:spcPts val="0"/>
        </a:spcBef>
        <a:spcAft>
          <a:spcPts val="0"/>
        </a:spcAft>
        <a:defRPr sz="2650" b="1">
          <a:solidFill>
            <a:schemeClr val="tx2"/>
          </a:solidFill>
          <a:latin typeface="Arial"/>
          <a:cs typeface="Arial"/>
        </a:defRPr>
      </a:lvl2pPr>
      <a:lvl3pPr algn="l">
        <a:spcBef>
          <a:spcPts val="0"/>
        </a:spcBef>
        <a:spcAft>
          <a:spcPts val="0"/>
        </a:spcAft>
        <a:defRPr sz="2650" b="1">
          <a:solidFill>
            <a:schemeClr val="tx2"/>
          </a:solidFill>
          <a:latin typeface="Arial"/>
          <a:cs typeface="Arial"/>
        </a:defRPr>
      </a:lvl3pPr>
      <a:lvl4pPr algn="l">
        <a:spcBef>
          <a:spcPts val="0"/>
        </a:spcBef>
        <a:spcAft>
          <a:spcPts val="0"/>
        </a:spcAft>
        <a:defRPr sz="2650" b="1">
          <a:solidFill>
            <a:schemeClr val="tx2"/>
          </a:solidFill>
          <a:latin typeface="Arial"/>
          <a:cs typeface="Arial"/>
        </a:defRPr>
      </a:lvl4pPr>
      <a:lvl5pPr algn="l">
        <a:spcBef>
          <a:spcPts val="0"/>
        </a:spcBef>
        <a:spcAft>
          <a:spcPts val="0"/>
        </a:spcAft>
        <a:defRPr sz="2650" b="1">
          <a:solidFill>
            <a:schemeClr val="tx2"/>
          </a:solidFill>
          <a:latin typeface="Arial"/>
          <a:cs typeface="Arial"/>
        </a:defRPr>
      </a:lvl5pPr>
      <a:lvl6pPr marL="609585" algn="l">
        <a:spcBef>
          <a:spcPts val="0"/>
        </a:spcBef>
        <a:spcAft>
          <a:spcPts val="0"/>
        </a:spcAft>
        <a:defRPr sz="2650" b="1">
          <a:solidFill>
            <a:schemeClr val="tx2"/>
          </a:solidFill>
          <a:latin typeface="Arial"/>
          <a:cs typeface="Arial"/>
        </a:defRPr>
      </a:lvl6pPr>
      <a:lvl7pPr marL="1219170" algn="l">
        <a:spcBef>
          <a:spcPts val="0"/>
        </a:spcBef>
        <a:spcAft>
          <a:spcPts val="0"/>
        </a:spcAft>
        <a:defRPr sz="2650" b="1">
          <a:solidFill>
            <a:schemeClr val="tx2"/>
          </a:solidFill>
          <a:latin typeface="Arial"/>
          <a:cs typeface="Arial"/>
        </a:defRPr>
      </a:lvl7pPr>
      <a:lvl8pPr marL="1828754" algn="l">
        <a:spcBef>
          <a:spcPts val="0"/>
        </a:spcBef>
        <a:spcAft>
          <a:spcPts val="0"/>
        </a:spcAft>
        <a:defRPr sz="2650" b="1">
          <a:solidFill>
            <a:schemeClr val="tx2"/>
          </a:solidFill>
          <a:latin typeface="Arial"/>
          <a:cs typeface="Arial"/>
        </a:defRPr>
      </a:lvl8pPr>
      <a:lvl9pPr marL="2438339" algn="l">
        <a:spcBef>
          <a:spcPts val="0"/>
        </a:spcBef>
        <a:spcAft>
          <a:spcPts val="0"/>
        </a:spcAft>
        <a:defRPr sz="2650" b="1">
          <a:solidFill>
            <a:schemeClr val="tx2"/>
          </a:solidFill>
          <a:latin typeface="Arial"/>
          <a:cs typeface="Arial"/>
        </a:defRPr>
      </a:lvl9pPr>
    </p:titleStyle>
    <p:bodyStyle>
      <a:lvl1pPr algn="l">
        <a:lnSpc>
          <a:spcPct val="0.1%"/>
        </a:lnSpc>
        <a:spcBef>
          <a:spcPts val="0"/>
        </a:spcBef>
        <a:spcAft>
          <a:spcPts val="0"/>
        </a:spcAft>
        <a:defRPr sz="2150">
          <a:solidFill>
            <a:schemeClr val="tx1"/>
          </a:solidFill>
          <a:latin typeface="+mn-lt"/>
          <a:ea typeface="+mn-ea"/>
          <a:cs typeface="+mn-cs"/>
        </a:defRPr>
      </a:lvl1pPr>
      <a:lvl2pPr marL="234945" indent="-234945" algn="l">
        <a:lnSpc>
          <a:spcPct val="0.1%"/>
        </a:lnSpc>
        <a:spcBef>
          <a:spcPts val="0"/>
        </a:spcBef>
        <a:spcAft>
          <a:spcPts val="0"/>
        </a:spcAft>
        <a:buFont typeface="Arial"/>
        <a:buChar char="•"/>
        <a:defRPr sz="2150">
          <a:solidFill>
            <a:schemeClr val="tx1"/>
          </a:solidFill>
          <a:latin typeface="+mn-lt"/>
          <a:ea typeface="+mn-ea"/>
          <a:cs typeface="+mn-cs"/>
        </a:defRPr>
      </a:lvl2pPr>
      <a:lvl3pPr marL="480472" indent="-245527" algn="l">
        <a:lnSpc>
          <a:spcPct val="0.125%"/>
        </a:lnSpc>
        <a:spcBef>
          <a:spcPts val="0"/>
        </a:spcBef>
        <a:spcAft>
          <a:spcPts val="0"/>
        </a:spcAft>
        <a:buFont typeface="Symbol"/>
        <a:buChar char="-"/>
        <a:defRPr sz="1850">
          <a:solidFill>
            <a:schemeClr val="tx1"/>
          </a:solidFill>
          <a:latin typeface="+mn-lt"/>
          <a:ea typeface="+mn-ea"/>
          <a:cs typeface="+mn-cs"/>
        </a:defRPr>
      </a:lvl3pPr>
      <a:lvl4pPr marL="717533" indent="-237061" algn="l">
        <a:lnSpc>
          <a:spcPct val="0.125%"/>
        </a:lnSpc>
        <a:spcBef>
          <a:spcPts val="0"/>
        </a:spcBef>
        <a:spcAft>
          <a:spcPts val="0"/>
        </a:spcAft>
        <a:buFont typeface="Symbol"/>
        <a:buChar char="-"/>
        <a:defRPr sz="1850">
          <a:solidFill>
            <a:schemeClr val="tx1"/>
          </a:solidFill>
          <a:latin typeface="+mn-lt"/>
          <a:ea typeface="+mn-ea"/>
          <a:cs typeface="+mn-cs"/>
        </a:defRPr>
      </a:lvl4pPr>
      <a:lvl5pPr marL="952476" indent="-234945" algn="l">
        <a:lnSpc>
          <a:spcPct val="0.125%"/>
        </a:lnSpc>
        <a:spcBef>
          <a:spcPts val="0"/>
        </a:spcBef>
        <a:spcAft>
          <a:spcPts val="0"/>
        </a:spcAft>
        <a:buFont typeface="Symbol"/>
        <a:buChar char="-"/>
        <a:defRPr sz="1850">
          <a:solidFill>
            <a:schemeClr val="tx1"/>
          </a:solidFill>
          <a:latin typeface="+mn-lt"/>
          <a:ea typeface="+mn-ea"/>
          <a:cs typeface="+mn-cs"/>
        </a:defRPr>
      </a:lvl5pPr>
      <a:lvl6pPr marL="3352716" indent="-304792" algn="l" defTabSz="1219170">
        <a:spcBef>
          <a:spcPts val="0"/>
        </a:spcBef>
        <a:buFont typeface="Arial"/>
        <a:buChar char="•"/>
        <a:defRPr sz="2650">
          <a:solidFill>
            <a:schemeClr val="tx1"/>
          </a:solidFill>
          <a:latin typeface="+mn-lt"/>
          <a:ea typeface="+mn-ea"/>
          <a:cs typeface="+mn-cs"/>
        </a:defRPr>
      </a:lvl6pPr>
      <a:lvl7pPr marL="3962301" indent="-304792" algn="l" defTabSz="1219170">
        <a:spcBef>
          <a:spcPts val="0"/>
        </a:spcBef>
        <a:buFont typeface="Arial"/>
        <a:buChar char="•"/>
        <a:defRPr sz="2650">
          <a:solidFill>
            <a:schemeClr val="tx1"/>
          </a:solidFill>
          <a:latin typeface="+mn-lt"/>
          <a:ea typeface="+mn-ea"/>
          <a:cs typeface="+mn-cs"/>
        </a:defRPr>
      </a:lvl7pPr>
      <a:lvl8pPr marL="4571886" indent="-304792" algn="l" defTabSz="1219170">
        <a:spcBef>
          <a:spcPts val="0"/>
        </a:spcBef>
        <a:buFont typeface="Arial"/>
        <a:buChar char="•"/>
        <a:defRPr sz="2650">
          <a:solidFill>
            <a:schemeClr val="tx1"/>
          </a:solidFill>
          <a:latin typeface="+mn-lt"/>
          <a:ea typeface="+mn-ea"/>
          <a:cs typeface="+mn-cs"/>
        </a:defRPr>
      </a:lvl8pPr>
      <a:lvl9pPr marL="5181470" indent="-304792" algn="l" defTabSz="1219170">
        <a:spcBef>
          <a:spcPts val="0"/>
        </a:spcBef>
        <a:buFont typeface="Arial"/>
        <a:buChar char="•"/>
        <a:defRPr sz="2650">
          <a:solidFill>
            <a:schemeClr val="tx1"/>
          </a:solidFill>
          <a:latin typeface="+mn-lt"/>
          <a:ea typeface="+mn-ea"/>
          <a:cs typeface="+mn-cs"/>
        </a:defRPr>
      </a:lvl9pPr>
    </p:bodyStyle>
    <p:otherStyle>
      <a:defPPr>
        <a:defRPr lang="de-DE"/>
      </a:defPPr>
      <a:lvl1pPr marL="0" algn="l" defTabSz="1219170">
        <a:defRPr sz="2400">
          <a:solidFill>
            <a:schemeClr val="tx1"/>
          </a:solidFill>
          <a:latin typeface="+mn-lt"/>
          <a:ea typeface="+mn-ea"/>
          <a:cs typeface="+mn-cs"/>
        </a:defRPr>
      </a:lvl1pPr>
      <a:lvl2pPr marL="609585" algn="l" defTabSz="1219170">
        <a:defRPr sz="2400">
          <a:solidFill>
            <a:schemeClr val="tx1"/>
          </a:solidFill>
          <a:latin typeface="+mn-lt"/>
          <a:ea typeface="+mn-ea"/>
          <a:cs typeface="+mn-cs"/>
        </a:defRPr>
      </a:lvl2pPr>
      <a:lvl3pPr marL="1219170" algn="l" defTabSz="1219170">
        <a:defRPr sz="2400">
          <a:solidFill>
            <a:schemeClr val="tx1"/>
          </a:solidFill>
          <a:latin typeface="+mn-lt"/>
          <a:ea typeface="+mn-ea"/>
          <a:cs typeface="+mn-cs"/>
        </a:defRPr>
      </a:lvl3pPr>
      <a:lvl4pPr marL="1828754" algn="l" defTabSz="1219170">
        <a:defRPr sz="2400">
          <a:solidFill>
            <a:schemeClr val="tx1"/>
          </a:solidFill>
          <a:latin typeface="+mn-lt"/>
          <a:ea typeface="+mn-ea"/>
          <a:cs typeface="+mn-cs"/>
        </a:defRPr>
      </a:lvl4pPr>
      <a:lvl5pPr marL="2438339" algn="l" defTabSz="1219170">
        <a:defRPr sz="2400">
          <a:solidFill>
            <a:schemeClr val="tx1"/>
          </a:solidFill>
          <a:latin typeface="+mn-lt"/>
          <a:ea typeface="+mn-ea"/>
          <a:cs typeface="+mn-cs"/>
        </a:defRPr>
      </a:lvl5pPr>
      <a:lvl6pPr marL="3047924" algn="l" defTabSz="1219170">
        <a:defRPr sz="2400">
          <a:solidFill>
            <a:schemeClr val="tx1"/>
          </a:solidFill>
          <a:latin typeface="+mn-lt"/>
          <a:ea typeface="+mn-ea"/>
          <a:cs typeface="+mn-cs"/>
        </a:defRPr>
      </a:lvl6pPr>
      <a:lvl7pPr marL="3657509" algn="l" defTabSz="1219170">
        <a:defRPr sz="2400">
          <a:solidFill>
            <a:schemeClr val="tx1"/>
          </a:solidFill>
          <a:latin typeface="+mn-lt"/>
          <a:ea typeface="+mn-ea"/>
          <a:cs typeface="+mn-cs"/>
        </a:defRPr>
      </a:lvl7pPr>
      <a:lvl8pPr marL="4267093" algn="l" defTabSz="1219170">
        <a:defRPr sz="2400">
          <a:solidFill>
            <a:schemeClr val="tx1"/>
          </a:solidFill>
          <a:latin typeface="+mn-lt"/>
          <a:ea typeface="+mn-ea"/>
          <a:cs typeface="+mn-cs"/>
        </a:defRPr>
      </a:lvl8pPr>
      <a:lvl9pPr marL="4876678" algn="l" defTabSz="1219170">
        <a:defRPr sz="2400">
          <a:solidFill>
            <a:schemeClr val="tx1"/>
          </a:solidFill>
          <a:latin typeface="+mn-lt"/>
          <a:ea typeface="+mn-ea"/>
          <a:cs typeface="+mn-cs"/>
        </a:defRPr>
      </a:lvl9pPr>
    </p:otherStyle>
  </p:txStyles>
</p:sldMaster>
</file>

<file path=ppt/slideMasters/slideMaster2.xml><?xml version="1.0" encoding="utf-8"?>
<p:sldMaster xmlns:a="http://purl.oclc.org/ooxml/drawingml/main" xmlns:r="http://purl.oclc.org/ooxml/officeDocument/relationships" xmlns:p="http://purl.oclc.org/ooxml/presentationml/main" preserve="1">
  <p:cSld>
    <p:bg>
      <p:bgRef idx="1001">
        <a:schemeClr val="bg1"/>
      </p:bgRef>
    </p:bg>
    <p:spTree>
      <p:nvGrpSpPr>
        <p:cNvPr id="1" name=""/>
        <p:cNvGrpSpPr/>
        <p:nvPr/>
      </p:nvGrpSpPr>
      <p:grpSpPr bwMode="auto">
        <a:xfrm>
          <a:off x="0" y="0"/>
          <a:ext cx="0" cy="0"/>
          <a:chOff x="0" y="0"/>
          <a:chExt cx="0" cy="0"/>
        </a:xfrm>
      </p:grpSpPr>
      <p:sp>
        <p:nvSpPr>
          <p:cNvPr id="5" name="Foliennummernplatzhalter 4"/>
          <p:cNvSpPr>
            <a:spLocks noGrp="1"/>
          </p:cNvSpPr>
          <p:nvPr>
            <p:ph type="sldNum" sz="quarter" idx="4"/>
          </p:nvPr>
        </p:nvSpPr>
        <p:spPr bwMode="auto">
          <a:xfrm>
            <a:off x="9033245" y="6473314"/>
            <a:ext cx="2736099" cy="365125"/>
          </a:xfrm>
          <a:prstGeom prst="rect">
            <a:avLst/>
          </a:prstGeom>
        </p:spPr>
        <p:txBody>
          <a:bodyPr vert="horz" lIns="0" tIns="45720" rIns="0" bIns="45720" rtlCol="0" anchor="ctr"/>
          <a:lstStyle>
            <a:lvl1pPr algn="r">
              <a:defRPr sz="1450">
                <a:solidFill>
                  <a:schemeClr val="tx1"/>
                </a:solidFill>
              </a:defRPr>
            </a:lvl1pPr>
          </a:lstStyle>
          <a:p>
            <a:pPr>
              <a:defRPr/>
            </a:pPr>
            <a:fld id="{CE58CB1E-F828-4F11-99E0-327109AF9DA4}" type="slidenum">
              <a:rPr lang="de-DE"/>
              <a:t>‹#›</a:t>
            </a:fld>
            <a:endParaRPr lang="de-DE"/>
          </a:p>
        </p:txBody>
      </p:sp>
      <p:sp>
        <p:nvSpPr>
          <p:cNvPr id="6" name="Fußzeilenplatzhalter 3"/>
          <p:cNvSpPr>
            <a:spLocks noGrp="1"/>
          </p:cNvSpPr>
          <p:nvPr>
            <p:ph type="ftr" sz="quarter" idx="3"/>
          </p:nvPr>
        </p:nvSpPr>
        <p:spPr bwMode="auto">
          <a:xfrm>
            <a:off x="414883" y="6473314"/>
            <a:ext cx="8619040" cy="365125"/>
          </a:xfrm>
          <a:prstGeom prst="rect">
            <a:avLst/>
          </a:prstGeom>
        </p:spPr>
        <p:txBody>
          <a:bodyPr vert="horz" lIns="0" tIns="45720" rIns="0" bIns="45720" rtlCol="0" anchor="ctr"/>
          <a:lstStyle>
            <a:lvl1pPr algn="l">
              <a:defRPr sz="1450">
                <a:solidFill>
                  <a:schemeClr val="tx1"/>
                </a:solidFill>
              </a:defRPr>
            </a:lvl1pPr>
          </a:lstStyle>
          <a:p>
            <a:pPr>
              <a:defRPr/>
            </a:pPr>
            <a:r>
              <a:rPr lang="en-GB"/>
              <a:t>Bojidar Todorov | August 16, 2022 | Data-Driven Simulations of Mechanical Systems</a:t>
            </a:r>
            <a:endParaRPr lang="en-US"/>
          </a:p>
        </p:txBody>
      </p:sp>
      <p:pic>
        <p:nvPicPr>
          <p:cNvPr id="4" name="Grafik 3"/>
          <p:cNvPicPr>
            <a:picLocks noChangeAspect="1"/>
          </p:cNvPicPr>
          <p:nvPr userDrawn="1"/>
        </p:nvPicPr>
        <p:blipFill>
          <a:blip r:embed="rId10"/>
          <a:stretch/>
        </p:blipFill>
        <p:spPr bwMode="auto">
          <a:xfrm>
            <a:off x="414883" y="432000"/>
            <a:ext cx="2347916" cy="453851"/>
          </a:xfrm>
          <a:prstGeom prst="rect">
            <a:avLst/>
          </a:prstGeom>
        </p:spPr>
      </p:pic>
      <p:pic>
        <p:nvPicPr>
          <p:cNvPr id="7" name="Grafik 6"/>
          <p:cNvPicPr>
            <a:picLocks noChangeAspect="1"/>
          </p:cNvPicPr>
          <p:nvPr userDrawn="1"/>
        </p:nvPicPr>
        <p:blipFill>
          <a:blip r:embed="rId11"/>
          <a:stretch/>
        </p:blipFill>
        <p:spPr bwMode="auto">
          <a:xfrm>
            <a:off x="10962168" y="435963"/>
            <a:ext cx="807177" cy="424688"/>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Lst>
  <p:hf hdr="0" dt="0"/>
  <p:txStyles>
    <p:titleStyle>
      <a:lvl1pPr algn="l">
        <a:lnSpc>
          <a:spcPct val="0.125%"/>
        </a:lnSpc>
        <a:spcBef>
          <a:spcPts val="0"/>
        </a:spcBef>
        <a:spcAft>
          <a:spcPts val="0"/>
        </a:spcAft>
        <a:defRPr sz="3350" b="0">
          <a:solidFill>
            <a:schemeClr val="tx1"/>
          </a:solidFill>
          <a:latin typeface="+mj-lt"/>
          <a:ea typeface="+mj-ea"/>
          <a:cs typeface="+mj-cs"/>
        </a:defRPr>
      </a:lvl1pPr>
      <a:lvl2pPr algn="l">
        <a:spcBef>
          <a:spcPts val="0"/>
        </a:spcBef>
        <a:spcAft>
          <a:spcPts val="0"/>
        </a:spcAft>
        <a:defRPr sz="2650" b="1">
          <a:solidFill>
            <a:schemeClr val="tx2"/>
          </a:solidFill>
          <a:latin typeface="Arial"/>
          <a:cs typeface="Arial"/>
        </a:defRPr>
      </a:lvl2pPr>
      <a:lvl3pPr algn="l">
        <a:spcBef>
          <a:spcPts val="0"/>
        </a:spcBef>
        <a:spcAft>
          <a:spcPts val="0"/>
        </a:spcAft>
        <a:defRPr sz="2650" b="1">
          <a:solidFill>
            <a:schemeClr val="tx2"/>
          </a:solidFill>
          <a:latin typeface="Arial"/>
          <a:cs typeface="Arial"/>
        </a:defRPr>
      </a:lvl3pPr>
      <a:lvl4pPr algn="l">
        <a:spcBef>
          <a:spcPts val="0"/>
        </a:spcBef>
        <a:spcAft>
          <a:spcPts val="0"/>
        </a:spcAft>
        <a:defRPr sz="2650" b="1">
          <a:solidFill>
            <a:schemeClr val="tx2"/>
          </a:solidFill>
          <a:latin typeface="Arial"/>
          <a:cs typeface="Arial"/>
        </a:defRPr>
      </a:lvl4pPr>
      <a:lvl5pPr algn="l">
        <a:spcBef>
          <a:spcPts val="0"/>
        </a:spcBef>
        <a:spcAft>
          <a:spcPts val="0"/>
        </a:spcAft>
        <a:defRPr sz="2650" b="1">
          <a:solidFill>
            <a:schemeClr val="tx2"/>
          </a:solidFill>
          <a:latin typeface="Arial"/>
          <a:cs typeface="Arial"/>
        </a:defRPr>
      </a:lvl5pPr>
      <a:lvl6pPr marL="609585" algn="l">
        <a:spcBef>
          <a:spcPts val="0"/>
        </a:spcBef>
        <a:spcAft>
          <a:spcPts val="0"/>
        </a:spcAft>
        <a:defRPr sz="2650" b="1">
          <a:solidFill>
            <a:schemeClr val="tx2"/>
          </a:solidFill>
          <a:latin typeface="Arial"/>
          <a:cs typeface="Arial"/>
        </a:defRPr>
      </a:lvl6pPr>
      <a:lvl7pPr marL="1219170" algn="l">
        <a:spcBef>
          <a:spcPts val="0"/>
        </a:spcBef>
        <a:spcAft>
          <a:spcPts val="0"/>
        </a:spcAft>
        <a:defRPr sz="2650" b="1">
          <a:solidFill>
            <a:schemeClr val="tx2"/>
          </a:solidFill>
          <a:latin typeface="Arial"/>
          <a:cs typeface="Arial"/>
        </a:defRPr>
      </a:lvl7pPr>
      <a:lvl8pPr marL="1828754" algn="l">
        <a:spcBef>
          <a:spcPts val="0"/>
        </a:spcBef>
        <a:spcAft>
          <a:spcPts val="0"/>
        </a:spcAft>
        <a:defRPr sz="2650" b="1">
          <a:solidFill>
            <a:schemeClr val="tx2"/>
          </a:solidFill>
          <a:latin typeface="Arial"/>
          <a:cs typeface="Arial"/>
        </a:defRPr>
      </a:lvl8pPr>
      <a:lvl9pPr marL="2438339" algn="l">
        <a:spcBef>
          <a:spcPts val="0"/>
        </a:spcBef>
        <a:spcAft>
          <a:spcPts val="0"/>
        </a:spcAft>
        <a:defRPr sz="2650" b="1">
          <a:solidFill>
            <a:schemeClr val="tx2"/>
          </a:solidFill>
          <a:latin typeface="Arial"/>
          <a:cs typeface="Arial"/>
        </a:defRPr>
      </a:lvl9pPr>
    </p:titleStyle>
    <p:bodyStyle>
      <a:lvl1pPr algn="l">
        <a:lnSpc>
          <a:spcPct val="0.1%"/>
        </a:lnSpc>
        <a:spcBef>
          <a:spcPts val="0"/>
        </a:spcBef>
        <a:spcAft>
          <a:spcPts val="0"/>
        </a:spcAft>
        <a:defRPr sz="2150">
          <a:solidFill>
            <a:schemeClr val="tx1"/>
          </a:solidFill>
          <a:latin typeface="+mn-lt"/>
          <a:ea typeface="+mn-ea"/>
          <a:cs typeface="+mn-cs"/>
        </a:defRPr>
      </a:lvl1pPr>
      <a:lvl2pPr marL="234945" indent="-234945" algn="l">
        <a:lnSpc>
          <a:spcPct val="0.1%"/>
        </a:lnSpc>
        <a:spcBef>
          <a:spcPts val="0"/>
        </a:spcBef>
        <a:spcAft>
          <a:spcPts val="0"/>
        </a:spcAft>
        <a:buFont typeface="Arial"/>
        <a:buChar char="•"/>
        <a:defRPr sz="2150">
          <a:solidFill>
            <a:schemeClr val="tx1"/>
          </a:solidFill>
          <a:latin typeface="+mn-lt"/>
          <a:ea typeface="+mn-ea"/>
          <a:cs typeface="+mn-cs"/>
        </a:defRPr>
      </a:lvl2pPr>
      <a:lvl3pPr marL="480472" indent="-245527" algn="l">
        <a:lnSpc>
          <a:spcPct val="0.125%"/>
        </a:lnSpc>
        <a:spcBef>
          <a:spcPts val="0"/>
        </a:spcBef>
        <a:spcAft>
          <a:spcPts val="0"/>
        </a:spcAft>
        <a:buFont typeface="Symbol"/>
        <a:buChar char="-"/>
        <a:defRPr sz="1850">
          <a:solidFill>
            <a:schemeClr val="tx1"/>
          </a:solidFill>
          <a:latin typeface="+mn-lt"/>
          <a:ea typeface="+mn-ea"/>
          <a:cs typeface="+mn-cs"/>
        </a:defRPr>
      </a:lvl3pPr>
      <a:lvl4pPr marL="717533" indent="-237061" algn="l">
        <a:lnSpc>
          <a:spcPct val="0.125%"/>
        </a:lnSpc>
        <a:spcBef>
          <a:spcPts val="0"/>
        </a:spcBef>
        <a:spcAft>
          <a:spcPts val="0"/>
        </a:spcAft>
        <a:buFont typeface="Symbol"/>
        <a:buChar char="-"/>
        <a:defRPr sz="1850">
          <a:solidFill>
            <a:schemeClr val="tx1"/>
          </a:solidFill>
          <a:latin typeface="+mn-lt"/>
          <a:ea typeface="+mn-ea"/>
          <a:cs typeface="+mn-cs"/>
        </a:defRPr>
      </a:lvl4pPr>
      <a:lvl5pPr marL="952476" indent="-234945" algn="l">
        <a:lnSpc>
          <a:spcPct val="0.125%"/>
        </a:lnSpc>
        <a:spcBef>
          <a:spcPts val="0"/>
        </a:spcBef>
        <a:spcAft>
          <a:spcPts val="0"/>
        </a:spcAft>
        <a:buFont typeface="Symbol"/>
        <a:buChar char="-"/>
        <a:defRPr sz="1850">
          <a:solidFill>
            <a:schemeClr val="tx1"/>
          </a:solidFill>
          <a:latin typeface="+mn-lt"/>
          <a:ea typeface="+mn-ea"/>
          <a:cs typeface="+mn-cs"/>
        </a:defRPr>
      </a:lvl5pPr>
      <a:lvl6pPr marL="3352716" indent="-304792" algn="l" defTabSz="1219170">
        <a:spcBef>
          <a:spcPts val="0"/>
        </a:spcBef>
        <a:buFont typeface="Arial"/>
        <a:buChar char="•"/>
        <a:defRPr sz="2650">
          <a:solidFill>
            <a:schemeClr val="tx1"/>
          </a:solidFill>
          <a:latin typeface="+mn-lt"/>
          <a:ea typeface="+mn-ea"/>
          <a:cs typeface="+mn-cs"/>
        </a:defRPr>
      </a:lvl6pPr>
      <a:lvl7pPr marL="3962301" indent="-304792" algn="l" defTabSz="1219170">
        <a:spcBef>
          <a:spcPts val="0"/>
        </a:spcBef>
        <a:buFont typeface="Arial"/>
        <a:buChar char="•"/>
        <a:defRPr sz="2650">
          <a:solidFill>
            <a:schemeClr val="tx1"/>
          </a:solidFill>
          <a:latin typeface="+mn-lt"/>
          <a:ea typeface="+mn-ea"/>
          <a:cs typeface="+mn-cs"/>
        </a:defRPr>
      </a:lvl7pPr>
      <a:lvl8pPr marL="4571886" indent="-304792" algn="l" defTabSz="1219170">
        <a:spcBef>
          <a:spcPts val="0"/>
        </a:spcBef>
        <a:buFont typeface="Arial"/>
        <a:buChar char="•"/>
        <a:defRPr sz="2650">
          <a:solidFill>
            <a:schemeClr val="tx1"/>
          </a:solidFill>
          <a:latin typeface="+mn-lt"/>
          <a:ea typeface="+mn-ea"/>
          <a:cs typeface="+mn-cs"/>
        </a:defRPr>
      </a:lvl8pPr>
      <a:lvl9pPr marL="5181470" indent="-304792" algn="l" defTabSz="1219170">
        <a:spcBef>
          <a:spcPts val="0"/>
        </a:spcBef>
        <a:buFont typeface="Arial"/>
        <a:buChar char="•"/>
        <a:defRPr sz="2650">
          <a:solidFill>
            <a:schemeClr val="tx1"/>
          </a:solidFill>
          <a:latin typeface="+mn-lt"/>
          <a:ea typeface="+mn-ea"/>
          <a:cs typeface="+mn-cs"/>
        </a:defRPr>
      </a:lvl9pPr>
    </p:bodyStyle>
    <p:otherStyle>
      <a:defPPr>
        <a:defRPr lang="de-DE"/>
      </a:defPPr>
      <a:lvl1pPr marL="0" algn="l" defTabSz="1219170">
        <a:defRPr sz="2400">
          <a:solidFill>
            <a:schemeClr val="tx1"/>
          </a:solidFill>
          <a:latin typeface="+mn-lt"/>
          <a:ea typeface="+mn-ea"/>
          <a:cs typeface="+mn-cs"/>
        </a:defRPr>
      </a:lvl1pPr>
      <a:lvl2pPr marL="609585" algn="l" defTabSz="1219170">
        <a:defRPr sz="2400">
          <a:solidFill>
            <a:schemeClr val="tx1"/>
          </a:solidFill>
          <a:latin typeface="+mn-lt"/>
          <a:ea typeface="+mn-ea"/>
          <a:cs typeface="+mn-cs"/>
        </a:defRPr>
      </a:lvl2pPr>
      <a:lvl3pPr marL="1219170" algn="l" defTabSz="1219170">
        <a:defRPr sz="2400">
          <a:solidFill>
            <a:schemeClr val="tx1"/>
          </a:solidFill>
          <a:latin typeface="+mn-lt"/>
          <a:ea typeface="+mn-ea"/>
          <a:cs typeface="+mn-cs"/>
        </a:defRPr>
      </a:lvl3pPr>
      <a:lvl4pPr marL="1828754" algn="l" defTabSz="1219170">
        <a:defRPr sz="2400">
          <a:solidFill>
            <a:schemeClr val="tx1"/>
          </a:solidFill>
          <a:latin typeface="+mn-lt"/>
          <a:ea typeface="+mn-ea"/>
          <a:cs typeface="+mn-cs"/>
        </a:defRPr>
      </a:lvl4pPr>
      <a:lvl5pPr marL="2438339" algn="l" defTabSz="1219170">
        <a:defRPr sz="2400">
          <a:solidFill>
            <a:schemeClr val="tx1"/>
          </a:solidFill>
          <a:latin typeface="+mn-lt"/>
          <a:ea typeface="+mn-ea"/>
          <a:cs typeface="+mn-cs"/>
        </a:defRPr>
      </a:lvl5pPr>
      <a:lvl6pPr marL="3047924" algn="l" defTabSz="1219170">
        <a:defRPr sz="2400">
          <a:solidFill>
            <a:schemeClr val="tx1"/>
          </a:solidFill>
          <a:latin typeface="+mn-lt"/>
          <a:ea typeface="+mn-ea"/>
          <a:cs typeface="+mn-cs"/>
        </a:defRPr>
      </a:lvl6pPr>
      <a:lvl7pPr marL="3657509" algn="l" defTabSz="1219170">
        <a:defRPr sz="2400">
          <a:solidFill>
            <a:schemeClr val="tx1"/>
          </a:solidFill>
          <a:latin typeface="+mn-lt"/>
          <a:ea typeface="+mn-ea"/>
          <a:cs typeface="+mn-cs"/>
        </a:defRPr>
      </a:lvl7pPr>
      <a:lvl8pPr marL="4267093" algn="l" defTabSz="1219170">
        <a:defRPr sz="2400">
          <a:solidFill>
            <a:schemeClr val="tx1"/>
          </a:solidFill>
          <a:latin typeface="+mn-lt"/>
          <a:ea typeface="+mn-ea"/>
          <a:cs typeface="+mn-cs"/>
        </a:defRPr>
      </a:lvl8pPr>
      <a:lvl9pPr marL="4876678" algn="l" defTabSz="1219170">
        <a:defRPr sz="24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purl.oclc.org/ooxml/officeDocument/relationships/notesSlide" Target="../notesSlides/notesSlide1.xml"/><Relationship Id="rId1" Type="http://purl.oclc.org/ooxml/officeDocument/relationships/slideLayout" Target="../slideLayouts/slideLayout1.xml"/></Relationships>
</file>

<file path=ppt/slides/_rels/slide10.xml.rels><?xml version="1.0" encoding="UTF-8" standalone="yes"?>
<Relationships xmlns="http://schemas.openxmlformats.org/package/2006/relationships"><Relationship Id="rId8" Type="http://purl.oclc.org/ooxml/officeDocument/relationships/image" Target="../media/image22.png"/><Relationship Id="rId3" Type="http://purl.oclc.org/ooxml/officeDocument/relationships/image" Target="../media/image17.jpeg"/><Relationship Id="rId7" Type="http://purl.oclc.org/ooxml/officeDocument/relationships/image" Target="../media/image21.png"/><Relationship Id="rId2" Type="http://purl.oclc.org/ooxml/officeDocument/relationships/notesSlide" Target="../notesSlides/notesSlide10.xml"/><Relationship Id="rId1" Type="http://purl.oclc.org/ooxml/officeDocument/relationships/slideLayout" Target="../slideLayouts/slideLayout4.xml"/><Relationship Id="rId6" Type="http://purl.oclc.org/ooxml/officeDocument/relationships/image" Target="../media/image20.png"/><Relationship Id="rId5" Type="http://purl.oclc.org/ooxml/officeDocument/relationships/image" Target="../media/image19.png"/><Relationship Id="rId4" Type="http://purl.oclc.org/ooxml/officeDocument/relationships/image" Target="../media/image18.png"/></Relationships>
</file>

<file path=ppt/slides/_rels/slide11.xml.rels><?xml version="1.0" encoding="UTF-8" standalone="yes"?>
<Relationships xmlns="http://schemas.openxmlformats.org/package/2006/relationships"><Relationship Id="rId3" Type="http://purl.oclc.org/ooxml/officeDocument/relationships/image" Target="../media/image23.png"/><Relationship Id="rId2" Type="http://purl.oclc.org/ooxml/officeDocument/relationships/notesSlide" Target="../notesSlides/notesSlide11.xml"/><Relationship Id="rId1" Type="http://purl.oclc.org/ooxml/officeDocument/relationships/slideLayout" Target="../slideLayouts/slideLayout4.xml"/><Relationship Id="rId5" Type="http://purl.oclc.org/ooxml/officeDocument/relationships/image" Target="../media/image24.png"/><Relationship Id="rId4" Type="http://purl.oclc.org/ooxml/officeDocument/relationships/image" Target="../media/image17.jpeg"/></Relationships>
</file>

<file path=ppt/slides/_rels/slide12.xml.rels><?xml version="1.0" encoding="UTF-8" standalone="yes"?>
<Relationships xmlns="http://schemas.openxmlformats.org/package/2006/relationships"><Relationship Id="rId3" Type="http://purl.oclc.org/ooxml/officeDocument/relationships/image" Target="../media/image25.png"/><Relationship Id="rId2" Type="http://purl.oclc.org/ooxml/officeDocument/relationships/notesSlide" Target="../notesSlides/notesSlide12.xml"/><Relationship Id="rId1" Type="http://purl.oclc.org/ooxml/officeDocument/relationships/slideLayout" Target="../slideLayouts/slideLayout4.xml"/><Relationship Id="rId4" Type="http://purl.oclc.org/ooxml/officeDocument/relationships/image" Target="../media/image26.png"/></Relationships>
</file>

<file path=ppt/slides/_rels/slide13.xml.rels><?xml version="1.0" encoding="UTF-8" standalone="yes"?>
<Relationships xmlns="http://schemas.openxmlformats.org/package/2006/relationships"><Relationship Id="rId2" Type="http://purl.oclc.org/ooxml/officeDocument/relationships/notesSlide" Target="../notesSlides/notesSlide13.xml"/><Relationship Id="rId1" Type="http://purl.oclc.org/ooxml/officeDocument/relationships/slideLayout" Target="../slideLayouts/slideLayout4.xml"/></Relationships>
</file>

<file path=ppt/slides/_rels/slide14.xml.rels><?xml version="1.0" encoding="UTF-8" standalone="yes"?>
<Relationships xmlns="http://schemas.openxmlformats.org/package/2006/relationships"><Relationship Id="rId3" Type="http://purl.oclc.org/ooxml/officeDocument/relationships/image" Target="../media/image27.png"/><Relationship Id="rId2" Type="http://purl.oclc.org/ooxml/officeDocument/relationships/notesSlide" Target="../notesSlides/notesSlide14.xml"/><Relationship Id="rId1" Type="http://purl.oclc.org/ooxml/officeDocument/relationships/slideLayout" Target="../slideLayouts/slideLayout4.xml"/><Relationship Id="rId4" Type="http://purl.oclc.org/ooxml/officeDocument/relationships/image" Target="../media/image28.png"/></Relationships>
</file>

<file path=ppt/slides/_rels/slide15.xml.rels><?xml version="1.0" encoding="UTF-8" standalone="yes"?>
<Relationships xmlns="http://schemas.openxmlformats.org/package/2006/relationships"><Relationship Id="rId2" Type="http://purl.oclc.org/ooxml/officeDocument/relationships/notesSlide" Target="../notesSlides/notesSlide15.xml"/><Relationship Id="rId1" Type="http://purl.oclc.org/ooxml/officeDocument/relationships/slideLayout" Target="../slideLayouts/slideLayout4.xml"/></Relationships>
</file>

<file path=ppt/slides/_rels/slide16.xml.rels><?xml version="1.0" encoding="UTF-8" standalone="yes"?>
<Relationships xmlns="http://schemas.openxmlformats.org/package/2006/relationships"><Relationship Id="rId1" Type="http://purl.oclc.org/ooxml/officeDocument/relationships/slideLayout" Target="../slideLayouts/slideLayout4.xml"/></Relationships>
</file>

<file path=ppt/slides/_rels/slide17.xml.rels><?xml version="1.0" encoding="UTF-8" standalone="yes"?>
<Relationships xmlns="http://schemas.openxmlformats.org/package/2006/relationships"><Relationship Id="rId3" Type="http://purl.oclc.org/ooxml/officeDocument/relationships/hyperlink" Target="https://arxiv.org/abs/1406.2661" TargetMode="External"/><Relationship Id="rId7" Type="http://purl.oclc.org/ooxml/officeDocument/relationships/hyperlink" Target="https://grabcad.com/library/2-dof-robot-arm-1" TargetMode="External"/><Relationship Id="rId2" Type="http://purl.oclc.org/ooxml/officeDocument/relationships/notesSlide" Target="../notesSlides/notesSlide16.xml"/><Relationship Id="rId1" Type="http://purl.oclc.org/ooxml/officeDocument/relationships/slideLayout" Target="../slideLayouts/slideLayout4.xml"/><Relationship Id="rId6" Type="http://purl.oclc.org/ooxml/officeDocument/relationships/hyperlink" Target="https://arxiv.org/abs/1606.03476" TargetMode="External"/><Relationship Id="rId5" Type="http://purl.oclc.org/ooxml/officeDocument/relationships/hyperlink" Target="http://dx.doi.org/10.1145/3480148" TargetMode="External"/><Relationship Id="rId4" Type="http://purl.oclc.org/ooxml/officeDocument/relationships/hyperlink" Target="http://incompleteideas.net/book/the-book-2nd.html" TargetMode="External"/></Relationships>
</file>

<file path=ppt/slides/_rels/slide2.xml.rels><?xml version="1.0" encoding="UTF-8" standalone="yes"?>
<Relationships xmlns="http://schemas.openxmlformats.org/package/2006/relationships"><Relationship Id="rId3" Type="http://purl.oclc.org/ooxml/officeDocument/relationships/slideLayout" Target="../slideLayouts/slideLayout4.xml"/><Relationship Id="rId2" Type="http://schemas.microsoft.com/office/2007/relationships/media" Target="../media/media1.mp4"/><Relationship Id="rId1" Type="http://purl.oclc.org/ooxml/officeDocument/relationships/video" Target="NULL" TargetMode="External"/><Relationship Id="rId5" Type="http://purl.oclc.org/ooxml/officeDocument/relationships/image" Target="../media/image5.png"/><Relationship Id="rId4" Type="http://purl.oclc.org/ooxml/officeDocument/relationships/notesSlide" Target="../notesSlides/notesSlide2.xml"/></Relationships>
</file>

<file path=ppt/slides/_rels/slide3.xml.rels><?xml version="1.0" encoding="UTF-8" standalone="yes"?>
<Relationships xmlns="http://schemas.openxmlformats.org/package/2006/relationships"><Relationship Id="rId8" Type="http://purl.oclc.org/ooxml/officeDocument/relationships/image" Target="../media/image11.png"/><Relationship Id="rId3" Type="http://purl.oclc.org/ooxml/officeDocument/relationships/image" Target="../media/image6.png"/><Relationship Id="rId7" Type="http://purl.oclc.org/ooxml/officeDocument/relationships/image" Target="../media/image10.svg"/><Relationship Id="rId12" Type="http://purl.oclc.org/ooxml/officeDocument/relationships/image" Target="../media/image15.jpeg"/><Relationship Id="rId2" Type="http://purl.oclc.org/ooxml/officeDocument/relationships/notesSlide" Target="../notesSlides/notesSlide3.xml"/><Relationship Id="rId1" Type="http://purl.oclc.org/ooxml/officeDocument/relationships/slideLayout" Target="../slideLayouts/slideLayout4.xml"/><Relationship Id="rId6" Type="http://purl.oclc.org/ooxml/officeDocument/relationships/image" Target="../media/image9.png"/><Relationship Id="rId11" Type="http://purl.oclc.org/ooxml/officeDocument/relationships/image" Target="../media/image14.svg"/><Relationship Id="rId5" Type="http://purl.oclc.org/ooxml/officeDocument/relationships/image" Target="../media/image8.png"/><Relationship Id="rId10" Type="http://purl.oclc.org/ooxml/officeDocument/relationships/image" Target="../media/image13.png"/><Relationship Id="rId4" Type="http://purl.oclc.org/ooxml/officeDocument/relationships/image" Target="../media/image7.png"/><Relationship Id="rId9" Type="http://purl.oclc.org/ooxml/officeDocument/relationships/image" Target="../media/image12.svg"/></Relationships>
</file>

<file path=ppt/slides/_rels/slide4.xml.rels><?xml version="1.0" encoding="UTF-8" standalone="yes"?>
<Relationships xmlns="http://schemas.openxmlformats.org/package/2006/relationships"><Relationship Id="rId2" Type="http://purl.oclc.org/ooxml/officeDocument/relationships/notesSlide" Target="../notesSlides/notesSlide4.xml"/><Relationship Id="rId1" Type="http://purl.oclc.org/ooxml/officeDocument/relationships/slideLayout" Target="../slideLayouts/slideLayout4.xml"/></Relationships>
</file>

<file path=ppt/slides/_rels/slide5.xml.rels><?xml version="1.0" encoding="UTF-8" standalone="yes"?>
<Relationships xmlns="http://schemas.openxmlformats.org/package/2006/relationships"><Relationship Id="rId2" Type="http://purl.oclc.org/ooxml/officeDocument/relationships/notesSlide" Target="../notesSlides/notesSlide5.xml"/><Relationship Id="rId1" Type="http://purl.oclc.org/ooxml/officeDocument/relationships/slideLayout" Target="../slideLayouts/slideLayout4.xml"/></Relationships>
</file>

<file path=ppt/slides/_rels/slide6.xml.rels><?xml version="1.0" encoding="UTF-8" standalone="yes"?>
<Relationships xmlns="http://schemas.openxmlformats.org/package/2006/relationships"><Relationship Id="rId2" Type="http://purl.oclc.org/ooxml/officeDocument/relationships/notesSlide" Target="../notesSlides/notesSlide6.xml"/><Relationship Id="rId1" Type="http://purl.oclc.org/ooxml/officeDocument/relationships/slideLayout" Target="../slideLayouts/slideLayout4.xml"/></Relationships>
</file>

<file path=ppt/slides/_rels/slide7.xml.rels><?xml version="1.0" encoding="UTF-8" standalone="yes"?>
<Relationships xmlns="http://schemas.openxmlformats.org/package/2006/relationships"><Relationship Id="rId2" Type="http://purl.oclc.org/ooxml/officeDocument/relationships/notesSlide" Target="../notesSlides/notesSlide7.xml"/><Relationship Id="rId1" Type="http://purl.oclc.org/ooxml/officeDocument/relationships/slideLayout" Target="../slideLayouts/slideLayout4.xml"/></Relationships>
</file>

<file path=ppt/slides/_rels/slide8.xml.rels><?xml version="1.0" encoding="UTF-8" standalone="yes"?>
<Relationships xmlns="http://schemas.openxmlformats.org/package/2006/relationships"><Relationship Id="rId3" Type="http://purl.oclc.org/ooxml/officeDocument/relationships/image" Target="../media/image16.gif"/><Relationship Id="rId2" Type="http://purl.oclc.org/ooxml/officeDocument/relationships/notesSlide" Target="../notesSlides/notesSlide8.xml"/><Relationship Id="rId1" Type="http://purl.oclc.org/ooxml/officeDocument/relationships/slideLayout" Target="../slideLayouts/slideLayout4.xml"/></Relationships>
</file>

<file path=ppt/slides/_rels/slide9.xml.rels><?xml version="1.0" encoding="UTF-8" standalone="yes"?>
<Relationships xmlns="http://schemas.openxmlformats.org/package/2006/relationships"><Relationship Id="rId2" Type="http://purl.oclc.org/ooxml/officeDocument/relationships/notesSlide" Target="../notesSlides/notesSlide9.xml"/><Relationship Id="rId1" Type="http://purl.oclc.org/ooxml/officeDocument/relationships/slideLayout" Target="../slideLayouts/slideLayout1.xml"/></Relationships>
</file>

<file path=ppt/slides/slide1.xml><?xml version="1.0" encoding="utf-8"?>
<p:sld xmlns:a="http://purl.oclc.org/ooxml/drawingml/main" xmlns:r="http://purl.oclc.org/ooxml/officeDocument/relationships" xmlns:p="http://purl.oclc.org/ooxml/presentationml/main" showMasterPhAnim="0">
  <p:cSld>
    <p:spTree>
      <p:nvGrpSpPr>
        <p:cNvPr id="1" name=""/>
        <p:cNvGrpSpPr/>
        <p:nvPr/>
      </p:nvGrpSpPr>
      <p:grpSpPr bwMode="auto">
        <a:xfrm>
          <a:off x="0" y="0"/>
          <a:ext cx="0" cy="0"/>
          <a:chOff x="0" y="0"/>
          <a:chExt cx="0" cy="0"/>
        </a:xfrm>
      </p:grpSpPr>
      <p:sp>
        <p:nvSpPr>
          <p:cNvPr id="10" name="Titel 9"/>
          <p:cNvSpPr>
            <a:spLocks noGrp="1"/>
          </p:cNvSpPr>
          <p:nvPr>
            <p:ph type="title"/>
          </p:nvPr>
        </p:nvSpPr>
        <p:spPr bwMode="auto">
          <a:xfrm>
            <a:off x="425456" y="1296000"/>
            <a:ext cx="5788825" cy="2216025"/>
          </a:xfrm>
        </p:spPr>
        <p:txBody>
          <a:bodyPr/>
          <a:lstStyle/>
          <a:p>
            <a:pPr>
              <a:defRPr/>
            </a:pPr>
            <a:r>
              <a:rPr lang="en-US" b="1" dirty="0"/>
              <a:t>GAN-based Framework for Control of Robotic Arm Manipulators </a:t>
            </a:r>
            <a:br>
              <a:rPr lang="en-GB" b="1" dirty="0"/>
            </a:br>
            <a:r>
              <a:rPr lang="en-GB" sz="2000" dirty="0"/>
              <a:t>Bachelor Thesis - Initial Presentation</a:t>
            </a:r>
            <a:endParaRPr dirty="0"/>
          </a:p>
        </p:txBody>
      </p:sp>
      <p:sp>
        <p:nvSpPr>
          <p:cNvPr id="2" name="Footer Placeholder 1"/>
          <p:cNvSpPr>
            <a:spLocks noGrp="1"/>
          </p:cNvSpPr>
          <p:nvPr>
            <p:ph type="ftr" sz="quarter" idx="13"/>
          </p:nvPr>
        </p:nvSpPr>
        <p:spPr bwMode="auto">
          <a:xfrm>
            <a:off x="0" y="6583680"/>
            <a:ext cx="11393423" cy="274320"/>
          </a:xfrm>
        </p:spPr>
        <p:txBody>
          <a:bodyPr/>
          <a:lstStyle/>
          <a:p>
            <a:pPr lvl="1">
              <a:defRPr/>
            </a:pPr>
            <a:r>
              <a:rPr lang="en-GB" sz="1400" b="0" i="0" u="none" strike="noStrike" cap="none" spc="0" dirty="0">
                <a:ln>
                  <a:noFill/>
                </a:ln>
                <a:solidFill>
                  <a:prstClr val="white"/>
                </a:solidFill>
                <a:latin typeface="Arial"/>
                <a:ea typeface="Arial"/>
                <a:cs typeface="Arial"/>
              </a:rPr>
              <a:t>Jeaustin Calder</a:t>
            </a:r>
            <a:r>
              <a:rPr lang="es-ES" sz="1400" b="0" i="0" u="none" strike="noStrike" cap="none" spc="0" dirty="0">
                <a:ln>
                  <a:noFill/>
                </a:ln>
                <a:solidFill>
                  <a:prstClr val="white"/>
                </a:solidFill>
                <a:latin typeface="Arial"/>
                <a:ea typeface="Arial"/>
                <a:cs typeface="Arial"/>
              </a:rPr>
              <a:t>ón Quesada</a:t>
            </a:r>
            <a:r>
              <a:rPr lang="en-GB" sz="1400" b="0" i="0" u="none" strike="noStrike" cap="none" spc="0" dirty="0">
                <a:ln>
                  <a:noFill/>
                </a:ln>
                <a:solidFill>
                  <a:prstClr val="white"/>
                </a:solidFill>
                <a:latin typeface="Arial"/>
                <a:ea typeface="Arial"/>
                <a:cs typeface="Arial"/>
              </a:rPr>
              <a:t> | March </a:t>
            </a:r>
            <a:r>
              <a:rPr lang="en-GB" sz="1400" dirty="0">
                <a:solidFill>
                  <a:prstClr val="white"/>
                </a:solidFill>
                <a:latin typeface="Arial"/>
                <a:ea typeface="Arial"/>
                <a:cs typeface="Arial"/>
              </a:rPr>
              <a:t>25</a:t>
            </a:r>
            <a:r>
              <a:rPr lang="en-GB" sz="1400" b="0" i="0" u="none" strike="noStrike" cap="none" spc="0" dirty="0">
                <a:ln>
                  <a:noFill/>
                </a:ln>
                <a:solidFill>
                  <a:prstClr val="white"/>
                </a:solidFill>
                <a:latin typeface="Arial"/>
                <a:ea typeface="Arial"/>
                <a:cs typeface="Arial"/>
              </a:rPr>
              <a:t>, 2025</a:t>
            </a:r>
            <a:r>
              <a:rPr lang="en-GB" sz="1400" dirty="0">
                <a:solidFill>
                  <a:prstClr val="white"/>
                </a:solidFill>
                <a:latin typeface="Arial"/>
                <a:ea typeface="Arial"/>
                <a:cs typeface="Arial"/>
              </a:rPr>
              <a:t> </a:t>
            </a:r>
            <a:r>
              <a:rPr lang="en-GB" sz="1400" b="0" i="0" u="none" strike="noStrike" cap="none" spc="0" dirty="0">
                <a:ln>
                  <a:noFill/>
                </a:ln>
                <a:solidFill>
                  <a:schemeClr val="tx1"/>
                </a:solidFill>
                <a:latin typeface="Arial"/>
                <a:ea typeface="Arial"/>
                <a:cs typeface="Arial"/>
              </a:rPr>
              <a:t>| </a:t>
            </a:r>
            <a:r>
              <a:rPr lang="en-US" sz="1400" noProof="0" dirty="0">
                <a:solidFill>
                  <a:schemeClr val="tx1"/>
                </a:solidFill>
              </a:rPr>
              <a:t>GAN-based Framework for Control of Robotic Arm Manipulators</a:t>
            </a:r>
            <a:r>
              <a:rPr lang="en-GB" sz="1400" dirty="0">
                <a:solidFill>
                  <a:schemeClr val="tx1"/>
                </a:solidFill>
              </a:rPr>
              <a:t> </a:t>
            </a:r>
            <a:endParaRPr lang="en-US" sz="1400" b="0" i="0" u="none" strike="noStrike" cap="none" spc="0" dirty="0">
              <a:ln>
                <a:noFill/>
              </a:ln>
              <a:solidFill>
                <a:schemeClr val="tx1"/>
              </a:solidFill>
              <a:latin typeface="Arial"/>
              <a:ea typeface="Arial"/>
              <a:cs typeface="Arial"/>
            </a:endParaRPr>
          </a:p>
        </p:txBody>
      </p:sp>
      <p:sp>
        <p:nvSpPr>
          <p:cNvPr id="3" name="Slide Number Placeholder 2"/>
          <p:cNvSpPr>
            <a:spLocks noGrp="1"/>
          </p:cNvSpPr>
          <p:nvPr>
            <p:ph type="sldNum" sz="quarter" idx="12"/>
          </p:nvPr>
        </p:nvSpPr>
        <p:spPr bwMode="auto"/>
        <p:txBody>
          <a:bodyPr/>
          <a:lstStyle/>
          <a:p>
            <a:pPr marL="0" marR="0" lvl="0" indent="0" algn="r" defTabSz="914400">
              <a:lnSpc>
                <a:spcPct val="0.1%"/>
              </a:lnSpc>
              <a:spcBef>
                <a:spcPts val="0"/>
              </a:spcBef>
              <a:spcAft>
                <a:spcPts val="0"/>
              </a:spcAft>
              <a:buClrTx/>
              <a:buSzTx/>
              <a:buFontTx/>
              <a:buNone/>
              <a:defRPr/>
            </a:pPr>
            <a:fld id="{CE58CB1E-F828-4F11-99E0-327109AF9DA4}" type="slidenum">
              <a:rPr lang="de-DE" sz="1450" b="0" i="0" u="none" strike="noStrike" cap="none" spc="0">
                <a:ln>
                  <a:noFill/>
                </a:ln>
                <a:solidFill>
                  <a:prstClr val="white"/>
                </a:solidFill>
                <a:latin typeface="Arial"/>
                <a:ea typeface="Arial"/>
                <a:cs typeface="Arial"/>
              </a:rPr>
              <a:t>1</a:t>
            </a:fld>
            <a:endParaRPr lang="de-DE" sz="1450" b="0" i="0" u="none" strike="noStrike" cap="none" spc="0">
              <a:ln>
                <a:noFill/>
              </a:ln>
              <a:solidFill>
                <a:prstClr val="white"/>
              </a:solidFill>
              <a:latin typeface="Arial"/>
              <a:ea typeface="Arial"/>
              <a:cs typeface="Arial"/>
            </a:endParaRPr>
          </a:p>
        </p:txBody>
      </p:sp>
      <p:sp>
        <p:nvSpPr>
          <p:cNvPr id="6" name="Titel 9">
            <a:extLst>
              <a:ext uri="{FF2B5EF4-FFF2-40B4-BE49-F238E27FC236}">
                <a16:creationId xmlns:a16="http://schemas.microsoft.com/office/drawing/2014/main" id="{35C01BB3-E754-F5DF-F1BA-335557A003A8}"/>
              </a:ext>
            </a:extLst>
          </p:cNvPr>
          <p:cNvSpPr txBox="1">
            <a:spLocks/>
          </p:cNvSpPr>
          <p:nvPr/>
        </p:nvSpPr>
        <p:spPr bwMode="auto">
          <a:xfrm>
            <a:off x="425456" y="4046415"/>
            <a:ext cx="5788825" cy="1442433"/>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gn="l">
              <a:lnSpc>
                <a:spcPts val="4267"/>
              </a:lnSpc>
              <a:spcBef>
                <a:spcPts val="0"/>
              </a:spcBef>
              <a:spcAft>
                <a:spcPts val="0"/>
              </a:spcAft>
              <a:defRPr lang="de-DE" sz="3350" b="0">
                <a:solidFill>
                  <a:schemeClr val="bg1"/>
                </a:solidFill>
                <a:latin typeface="+mj-lt"/>
                <a:ea typeface="+mj-ea"/>
                <a:cs typeface="+mj-cs"/>
              </a:defRPr>
            </a:lvl1pPr>
            <a:lvl2pPr algn="l">
              <a:spcBef>
                <a:spcPts val="0"/>
              </a:spcBef>
              <a:spcAft>
                <a:spcPts val="0"/>
              </a:spcAft>
              <a:defRPr sz="2650" b="1">
                <a:solidFill>
                  <a:schemeClr val="tx2"/>
                </a:solidFill>
                <a:latin typeface="Arial"/>
                <a:cs typeface="Arial"/>
              </a:defRPr>
            </a:lvl2pPr>
            <a:lvl3pPr algn="l">
              <a:spcBef>
                <a:spcPts val="0"/>
              </a:spcBef>
              <a:spcAft>
                <a:spcPts val="0"/>
              </a:spcAft>
              <a:defRPr sz="2650" b="1">
                <a:solidFill>
                  <a:schemeClr val="tx2"/>
                </a:solidFill>
                <a:latin typeface="Arial"/>
                <a:cs typeface="Arial"/>
              </a:defRPr>
            </a:lvl3pPr>
            <a:lvl4pPr algn="l">
              <a:spcBef>
                <a:spcPts val="0"/>
              </a:spcBef>
              <a:spcAft>
                <a:spcPts val="0"/>
              </a:spcAft>
              <a:defRPr sz="2650" b="1">
                <a:solidFill>
                  <a:schemeClr val="tx2"/>
                </a:solidFill>
                <a:latin typeface="Arial"/>
                <a:cs typeface="Arial"/>
              </a:defRPr>
            </a:lvl4pPr>
            <a:lvl5pPr algn="l">
              <a:spcBef>
                <a:spcPts val="0"/>
              </a:spcBef>
              <a:spcAft>
                <a:spcPts val="0"/>
              </a:spcAft>
              <a:defRPr sz="2650" b="1">
                <a:solidFill>
                  <a:schemeClr val="tx2"/>
                </a:solidFill>
                <a:latin typeface="Arial"/>
                <a:cs typeface="Arial"/>
              </a:defRPr>
            </a:lvl5pPr>
            <a:lvl6pPr marL="609585" algn="l">
              <a:spcBef>
                <a:spcPts val="0"/>
              </a:spcBef>
              <a:spcAft>
                <a:spcPts val="0"/>
              </a:spcAft>
              <a:defRPr sz="2650" b="1">
                <a:solidFill>
                  <a:schemeClr val="tx2"/>
                </a:solidFill>
                <a:latin typeface="Arial"/>
                <a:cs typeface="Arial"/>
              </a:defRPr>
            </a:lvl6pPr>
            <a:lvl7pPr marL="1219170" algn="l">
              <a:spcBef>
                <a:spcPts val="0"/>
              </a:spcBef>
              <a:spcAft>
                <a:spcPts val="0"/>
              </a:spcAft>
              <a:defRPr sz="2650" b="1">
                <a:solidFill>
                  <a:schemeClr val="tx2"/>
                </a:solidFill>
                <a:latin typeface="Arial"/>
                <a:cs typeface="Arial"/>
              </a:defRPr>
            </a:lvl7pPr>
            <a:lvl8pPr marL="1828754" algn="l">
              <a:spcBef>
                <a:spcPts val="0"/>
              </a:spcBef>
              <a:spcAft>
                <a:spcPts val="0"/>
              </a:spcAft>
              <a:defRPr sz="2650" b="1">
                <a:solidFill>
                  <a:schemeClr val="tx2"/>
                </a:solidFill>
                <a:latin typeface="Arial"/>
                <a:cs typeface="Arial"/>
              </a:defRPr>
            </a:lvl8pPr>
            <a:lvl9pPr marL="2438339" algn="l">
              <a:spcBef>
                <a:spcPts val="0"/>
              </a:spcBef>
              <a:spcAft>
                <a:spcPts val="0"/>
              </a:spcAft>
              <a:defRPr sz="2650" b="1">
                <a:solidFill>
                  <a:schemeClr val="tx2"/>
                </a:solidFill>
                <a:latin typeface="Arial"/>
                <a:cs typeface="Arial"/>
              </a:defRPr>
            </a:lvl9pPr>
          </a:lstStyle>
          <a:p>
            <a:pPr>
              <a:defRPr/>
            </a:pPr>
            <a:r>
              <a:rPr lang="en-US" sz="2000" dirty="0"/>
              <a:t>Jeaustin Calderón Quesada</a:t>
            </a:r>
          </a:p>
          <a:p>
            <a:pPr>
              <a:defRPr/>
            </a:pPr>
            <a:r>
              <a:rPr lang="en-US" sz="2000" dirty="0"/>
              <a:t>March 25</a:t>
            </a:r>
            <a:r>
              <a:rPr lang="en-US" sz="2000" baseline="30%" dirty="0"/>
              <a:t>th,</a:t>
            </a:r>
            <a:r>
              <a:rPr lang="en-US" sz="2000" dirty="0"/>
              <a:t> 2025</a:t>
            </a:r>
            <a:endParaRPr lang="en-US" dirty="0"/>
          </a:p>
        </p:txBody>
      </p:sp>
    </p:spTree>
  </p:cSld>
  <p:clrMapOvr>
    <a:masterClrMapping/>
  </p:clrMapOvr>
</p:sld>
</file>

<file path=ppt/slides/slide10.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03B6681F-468D-BB16-4D9A-98DB3D3C9F0F}"/>
            </a:ext>
          </a:extLst>
        </p:cNvPr>
        <p:cNvGrpSpPr/>
        <p:nvPr/>
      </p:nvGrpSpPr>
      <p:grpSpPr bwMode="auto">
        <a:xfrm>
          <a:off x="0" y="0"/>
          <a:ext cx="0" cy="0"/>
          <a:chOff x="0" y="0"/>
          <a:chExt cx="0" cy="0"/>
        </a:xfrm>
      </p:grpSpPr>
      <p:sp>
        <p:nvSpPr>
          <p:cNvPr id="3" name="Title 2">
            <a:extLst>
              <a:ext uri="{FF2B5EF4-FFF2-40B4-BE49-F238E27FC236}">
                <a16:creationId xmlns:a16="http://schemas.microsoft.com/office/drawing/2014/main" id="{8675AD90-5132-35B3-150D-65D7049F80AC}"/>
              </a:ext>
            </a:extLst>
          </p:cNvPr>
          <p:cNvSpPr>
            <a:spLocks noGrp="1"/>
          </p:cNvSpPr>
          <p:nvPr>
            <p:ph type="title"/>
          </p:nvPr>
        </p:nvSpPr>
        <p:spPr bwMode="auto">
          <a:xfrm>
            <a:off x="425454" y="1296001"/>
            <a:ext cx="11345332" cy="483594"/>
          </a:xfrm>
        </p:spPr>
        <p:txBody>
          <a:bodyPr/>
          <a:lstStyle/>
          <a:p>
            <a:pPr>
              <a:defRPr/>
            </a:pPr>
            <a:r>
              <a:rPr lang="en-GB" sz="2400" dirty="0"/>
              <a:t>Work steps</a:t>
            </a:r>
            <a:endParaRPr dirty="0"/>
          </a:p>
        </p:txBody>
      </p:sp>
      <p:sp>
        <p:nvSpPr>
          <p:cNvPr id="4" name="Slide Number Placeholder 3">
            <a:extLst>
              <a:ext uri="{FF2B5EF4-FFF2-40B4-BE49-F238E27FC236}">
                <a16:creationId xmlns:a16="http://schemas.microsoft.com/office/drawing/2014/main" id="{39A92E21-7FF7-4E02-01C1-CB32D899E967}"/>
              </a:ext>
            </a:extLst>
          </p:cNvPr>
          <p:cNvSpPr>
            <a:spLocks noGrp="1"/>
          </p:cNvSpPr>
          <p:nvPr>
            <p:ph type="sldNum" sz="quarter" idx="11"/>
          </p:nvPr>
        </p:nvSpPr>
        <p:spPr bwMode="auto"/>
        <p:txBody>
          <a:bodyPr/>
          <a:lstStyle/>
          <a:p>
            <a:pPr marL="0" marR="0" lvl="0" indent="0" algn="r" defTabSz="914400">
              <a:lnSpc>
                <a:spcPct val="0.1%"/>
              </a:lnSpc>
              <a:spcBef>
                <a:spcPts val="0"/>
              </a:spcBef>
              <a:spcAft>
                <a:spcPts val="0"/>
              </a:spcAft>
              <a:buClrTx/>
              <a:buSzTx/>
              <a:buFontTx/>
              <a:buNone/>
              <a:defRPr/>
            </a:pPr>
            <a:fld id="{CE58CB1E-F828-4F11-99E0-327109AF9DA4}" type="slidenum">
              <a:rPr lang="de-DE" sz="1450" b="0" i="0" u="none" strike="noStrike" cap="none" spc="0">
                <a:ln>
                  <a:noFill/>
                </a:ln>
                <a:solidFill>
                  <a:prstClr val="black"/>
                </a:solidFill>
                <a:latin typeface="Arial"/>
                <a:ea typeface="Arial"/>
                <a:cs typeface="Arial"/>
              </a:rPr>
              <a:t>10</a:t>
            </a:fld>
            <a:endParaRPr lang="de-DE" sz="1450" b="0" i="0" u="none" strike="noStrike" cap="none" spc="0" dirty="0">
              <a:ln>
                <a:noFill/>
              </a:ln>
              <a:solidFill>
                <a:prstClr val="black"/>
              </a:solidFill>
              <a:latin typeface="Arial"/>
              <a:ea typeface="Arial"/>
              <a:cs typeface="Arial"/>
            </a:endParaRPr>
          </a:p>
        </p:txBody>
      </p:sp>
      <p:sp>
        <p:nvSpPr>
          <p:cNvPr id="10" name="Rectangle 9">
            <a:extLst>
              <a:ext uri="{FF2B5EF4-FFF2-40B4-BE49-F238E27FC236}">
                <a16:creationId xmlns:a16="http://schemas.microsoft.com/office/drawing/2014/main" id="{7B599973-B4D9-9209-6A28-52DF0EC7B21C}"/>
              </a:ext>
            </a:extLst>
          </p:cNvPr>
          <p:cNvSpPr/>
          <p:nvPr/>
        </p:nvSpPr>
        <p:spPr>
          <a:xfrm>
            <a:off x="10877739" y="6200775"/>
            <a:ext cx="891605" cy="272539"/>
          </a:xfrm>
          <a:prstGeom prst="rect">
            <a:avLst/>
          </a:prstGeom>
          <a:solidFill>
            <a:schemeClr val="bg1"/>
          </a:solidFill>
          <a:ln>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dirty="0"/>
          </a:p>
        </p:txBody>
      </p:sp>
      <p:sp>
        <p:nvSpPr>
          <p:cNvPr id="13" name="Footer Placeholder 1">
            <a:extLst>
              <a:ext uri="{FF2B5EF4-FFF2-40B4-BE49-F238E27FC236}">
                <a16:creationId xmlns:a16="http://schemas.microsoft.com/office/drawing/2014/main" id="{D2329560-019D-9C5A-786B-269BB6D013ED}"/>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grpSp>
        <p:nvGrpSpPr>
          <p:cNvPr id="6" name="Group 5">
            <a:extLst>
              <a:ext uri="{FF2B5EF4-FFF2-40B4-BE49-F238E27FC236}">
                <a16:creationId xmlns:a16="http://schemas.microsoft.com/office/drawing/2014/main" id="{2BCAEE5F-1786-9B34-1848-0593050BB513}"/>
              </a:ext>
            </a:extLst>
          </p:cNvPr>
          <p:cNvGrpSpPr>
            <a:grpSpLocks/>
          </p:cNvGrpSpPr>
          <p:nvPr/>
        </p:nvGrpSpPr>
        <p:grpSpPr>
          <a:xfrm>
            <a:off x="859170" y="2476544"/>
            <a:ext cx="2725383" cy="3027155"/>
            <a:chOff x="151960" y="1949455"/>
            <a:chExt cx="2725383" cy="1608283"/>
          </a:xfrm>
        </p:grpSpPr>
        <p:sp>
          <p:nvSpPr>
            <p:cNvPr id="7" name="流程图: 可选过程 5">
              <a:extLst>
                <a:ext uri="{FF2B5EF4-FFF2-40B4-BE49-F238E27FC236}">
                  <a16:creationId xmlns:a16="http://schemas.microsoft.com/office/drawing/2014/main" id="{49EBCDC1-7E08-F92C-A594-6D70E2E5E146}"/>
                </a:ext>
              </a:extLst>
            </p:cNvPr>
            <p:cNvSpPr>
              <a:spLocks/>
            </p:cNvSpPr>
            <p:nvPr/>
          </p:nvSpPr>
          <p:spPr>
            <a:xfrm>
              <a:off x="151960" y="1949455"/>
              <a:ext cx="2725383" cy="1608283"/>
            </a:xfrm>
            <a:prstGeom prst="flowChartAlternateProcess">
              <a:avLst/>
            </a:prstGeom>
            <a:solidFill>
              <a:schemeClr val="accent3">
                <a:alpha val="5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r>
                <a:rPr lang="en-US" sz="1400" noProof="0" dirty="0">
                  <a:solidFill>
                    <a:schemeClr val="tx1"/>
                  </a:solidFill>
                </a:rPr>
                <a:t>Literature Research</a:t>
              </a:r>
              <a:endParaRPr lang="en-US" sz="1400" dirty="0">
                <a:solidFill>
                  <a:schemeClr val="tx1"/>
                </a:solidFill>
              </a:endParaRPr>
            </a:p>
            <a:p>
              <a:pPr algn="ctr">
                <a:lnSpc>
                  <a:spcPct val="114%"/>
                </a:lnSpc>
              </a:pPr>
              <a:r>
                <a:rPr lang="en-US" sz="800" noProof="0" dirty="0">
                  <a:solidFill>
                    <a:schemeClr val="tx1"/>
                  </a:solidFill>
                </a:rPr>
                <a:t>[3] [4] [5]</a:t>
              </a:r>
              <a:endParaRPr lang="en-US" sz="1050" noProof="0" dirty="0">
                <a:solidFill>
                  <a:schemeClr val="tx1"/>
                </a:solidFill>
              </a:endParaRPr>
            </a:p>
          </p:txBody>
        </p:sp>
        <p:sp>
          <p:nvSpPr>
            <p:cNvPr id="11" name="矩形: 圆角 10">
              <a:extLst>
                <a:ext uri="{FF2B5EF4-FFF2-40B4-BE49-F238E27FC236}">
                  <a16:creationId xmlns:a16="http://schemas.microsoft.com/office/drawing/2014/main" id="{4CD255FC-0429-4824-C518-EE648DAD4225}"/>
                </a:ext>
              </a:extLst>
            </p:cNvPr>
            <p:cNvSpPr>
              <a:spLocks/>
            </p:cNvSpPr>
            <p:nvPr/>
          </p:nvSpPr>
          <p:spPr>
            <a:xfrm>
              <a:off x="265130" y="2454374"/>
              <a:ext cx="2501572" cy="9719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noProof="0" dirty="0"/>
            </a:p>
          </p:txBody>
        </p:sp>
      </p:grpSp>
      <p:grpSp>
        <p:nvGrpSpPr>
          <p:cNvPr id="14" name="Group 13">
            <a:extLst>
              <a:ext uri="{FF2B5EF4-FFF2-40B4-BE49-F238E27FC236}">
                <a16:creationId xmlns:a16="http://schemas.microsoft.com/office/drawing/2014/main" id="{2F0AD9B1-917B-0B9F-2F82-D98569353C2D}"/>
              </a:ext>
            </a:extLst>
          </p:cNvPr>
          <p:cNvGrpSpPr>
            <a:grpSpLocks/>
          </p:cNvGrpSpPr>
          <p:nvPr/>
        </p:nvGrpSpPr>
        <p:grpSpPr>
          <a:xfrm>
            <a:off x="4559910" y="2471629"/>
            <a:ext cx="2725383" cy="3032070"/>
            <a:chOff x="3152612" y="1949581"/>
            <a:chExt cx="2725383" cy="1608283"/>
          </a:xfrm>
        </p:grpSpPr>
        <p:sp>
          <p:nvSpPr>
            <p:cNvPr id="15" name="流程图: 可选过程 5">
              <a:extLst>
                <a:ext uri="{FF2B5EF4-FFF2-40B4-BE49-F238E27FC236}">
                  <a16:creationId xmlns:a16="http://schemas.microsoft.com/office/drawing/2014/main" id="{D194338C-B1E4-40E9-AE27-306C468FEE13}"/>
                </a:ext>
              </a:extLst>
            </p:cNvPr>
            <p:cNvSpPr>
              <a:spLocks/>
            </p:cNvSpPr>
            <p:nvPr/>
          </p:nvSpPr>
          <p:spPr>
            <a:xfrm>
              <a:off x="3152612" y="1949581"/>
              <a:ext cx="2725383" cy="1608283"/>
            </a:xfrm>
            <a:prstGeom prst="flowChartAlternateProcess">
              <a:avLst/>
            </a:prstGeom>
            <a:solidFill>
              <a:schemeClr val="accent3">
                <a:alpha val="5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r>
                <a:rPr lang="en-US" sz="1400" noProof="0" dirty="0">
                  <a:solidFill>
                    <a:schemeClr val="tx1"/>
                  </a:solidFill>
                </a:rPr>
                <a:t>Dataset generation and env setup </a:t>
              </a:r>
              <a:r>
                <a:rPr lang="en-US" sz="800" noProof="0" dirty="0">
                  <a:solidFill>
                    <a:schemeClr val="tx1"/>
                  </a:solidFill>
                </a:rPr>
                <a:t>[6]</a:t>
              </a:r>
              <a:endParaRPr lang="en-US" sz="1400" noProof="0" dirty="0">
                <a:solidFill>
                  <a:schemeClr val="tx1"/>
                </a:solidFill>
              </a:endParaRPr>
            </a:p>
          </p:txBody>
        </p:sp>
        <p:sp>
          <p:nvSpPr>
            <p:cNvPr id="16" name="矩形: 圆角 10">
              <a:extLst>
                <a:ext uri="{FF2B5EF4-FFF2-40B4-BE49-F238E27FC236}">
                  <a16:creationId xmlns:a16="http://schemas.microsoft.com/office/drawing/2014/main" id="{E2A75A80-2D18-04E5-B0BD-DD444FBD68AB}"/>
                </a:ext>
              </a:extLst>
            </p:cNvPr>
            <p:cNvSpPr>
              <a:spLocks/>
            </p:cNvSpPr>
            <p:nvPr/>
          </p:nvSpPr>
          <p:spPr>
            <a:xfrm>
              <a:off x="3222119" y="2332546"/>
              <a:ext cx="2582266" cy="109390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sz="1600" noProof="0" dirty="0"/>
            </a:p>
          </p:txBody>
        </p:sp>
      </p:grpSp>
      <p:grpSp>
        <p:nvGrpSpPr>
          <p:cNvPr id="17" name="Group 16">
            <a:extLst>
              <a:ext uri="{FF2B5EF4-FFF2-40B4-BE49-F238E27FC236}">
                <a16:creationId xmlns:a16="http://schemas.microsoft.com/office/drawing/2014/main" id="{29566781-864B-4E52-A0B3-91DF110F625B}"/>
              </a:ext>
            </a:extLst>
          </p:cNvPr>
          <p:cNvGrpSpPr>
            <a:grpSpLocks/>
          </p:cNvGrpSpPr>
          <p:nvPr/>
        </p:nvGrpSpPr>
        <p:grpSpPr>
          <a:xfrm>
            <a:off x="8260650" y="2471629"/>
            <a:ext cx="2725383" cy="3037111"/>
            <a:chOff x="6153265" y="1944540"/>
            <a:chExt cx="2725383" cy="1608283"/>
          </a:xfrm>
        </p:grpSpPr>
        <p:sp>
          <p:nvSpPr>
            <p:cNvPr id="18" name="流程图: 可选过程 5">
              <a:extLst>
                <a:ext uri="{FF2B5EF4-FFF2-40B4-BE49-F238E27FC236}">
                  <a16:creationId xmlns:a16="http://schemas.microsoft.com/office/drawing/2014/main" id="{FC3CA393-3AA6-3576-4EB5-4B6F3D461213}"/>
                </a:ext>
              </a:extLst>
            </p:cNvPr>
            <p:cNvSpPr>
              <a:spLocks/>
            </p:cNvSpPr>
            <p:nvPr/>
          </p:nvSpPr>
          <p:spPr>
            <a:xfrm>
              <a:off x="6153265" y="1944540"/>
              <a:ext cx="2725383" cy="1608283"/>
            </a:xfrm>
            <a:prstGeom prst="flowChartAlternateProcess">
              <a:avLst/>
            </a:prstGeom>
            <a:solidFill>
              <a:schemeClr val="accent3">
                <a:alpha val="5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r>
                <a:rPr lang="en-US" sz="1400" dirty="0" err="1">
                  <a:solidFill>
                    <a:schemeClr val="tx1"/>
                  </a:solidFill>
                </a:rPr>
                <a:t>Unc</a:t>
              </a:r>
              <a:r>
                <a:rPr lang="en-US" sz="1400" noProof="0" dirty="0" err="1">
                  <a:solidFill>
                    <a:schemeClr val="tx1"/>
                  </a:solidFill>
                </a:rPr>
                <a:t>onstrained</a:t>
              </a:r>
              <a:r>
                <a:rPr lang="en-US" sz="1400" noProof="0" dirty="0">
                  <a:solidFill>
                    <a:schemeClr val="tx1"/>
                  </a:solidFill>
                </a:rPr>
                <a:t> Learning </a:t>
              </a:r>
              <a:r>
                <a:rPr kumimoji="0" lang="en-US" sz="800" b="0" i="0" u="none" strike="noStrike" kern="0" cap="none" spc="0" normalizeH="0" baseline="0%" noProof="0" dirty="0">
                  <a:ln>
                    <a:noFill/>
                  </a:ln>
                  <a:solidFill>
                    <a:prstClr val="black"/>
                  </a:solidFill>
                  <a:effectLst/>
                  <a:uLnTx/>
                  <a:uFillTx/>
                  <a:latin typeface="Arial"/>
                  <a:cs typeface="Arial"/>
                </a:rPr>
                <a:t>[7]</a:t>
              </a:r>
              <a:endParaRPr lang="en-US" sz="1400" noProof="0" dirty="0">
                <a:solidFill>
                  <a:schemeClr val="tx1"/>
                </a:solidFill>
              </a:endParaRPr>
            </a:p>
          </p:txBody>
        </p:sp>
        <p:sp>
          <p:nvSpPr>
            <p:cNvPr id="19" name="矩形: 圆角 10">
              <a:extLst>
                <a:ext uri="{FF2B5EF4-FFF2-40B4-BE49-F238E27FC236}">
                  <a16:creationId xmlns:a16="http://schemas.microsoft.com/office/drawing/2014/main" id="{700B3AFE-0A78-BC54-5438-131F93D9541C}"/>
                </a:ext>
              </a:extLst>
            </p:cNvPr>
            <p:cNvSpPr>
              <a:spLocks/>
            </p:cNvSpPr>
            <p:nvPr/>
          </p:nvSpPr>
          <p:spPr>
            <a:xfrm>
              <a:off x="6266435" y="2214519"/>
              <a:ext cx="2501572" cy="120688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noProof="0" dirty="0"/>
            </a:p>
          </p:txBody>
        </p:sp>
      </p:grpSp>
      <p:sp>
        <p:nvSpPr>
          <p:cNvPr id="24" name="Arrow: Right 23">
            <a:extLst>
              <a:ext uri="{FF2B5EF4-FFF2-40B4-BE49-F238E27FC236}">
                <a16:creationId xmlns:a16="http://schemas.microsoft.com/office/drawing/2014/main" id="{DF33526E-5466-53BE-584A-71A4DA3DA4FA}"/>
              </a:ext>
            </a:extLst>
          </p:cNvPr>
          <p:cNvSpPr/>
          <p:nvPr/>
        </p:nvSpPr>
        <p:spPr bwMode="auto">
          <a:xfrm>
            <a:off x="7501509" y="3800432"/>
            <a:ext cx="542925" cy="379503"/>
          </a:xfrm>
          <a:prstGeom prst="rightArrow">
            <a:avLst/>
          </a:prstGeom>
          <a:ln>
            <a:noFill/>
          </a:ln>
        </p:spPr>
        <p:style>
          <a:lnRef idx="2">
            <a:schemeClr val="accent1">
              <a:shade val="0.05%"/>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D8F7389-BD1C-BFD7-3179-4BAB2760C7A1}"/>
              </a:ext>
            </a:extLst>
          </p:cNvPr>
          <p:cNvSpPr/>
          <p:nvPr/>
        </p:nvSpPr>
        <p:spPr bwMode="auto">
          <a:xfrm>
            <a:off x="11202249" y="3794030"/>
            <a:ext cx="542925" cy="379503"/>
          </a:xfrm>
          <a:prstGeom prst="rightArrow">
            <a:avLst/>
          </a:prstGeom>
          <a:ln>
            <a:noFill/>
          </a:ln>
        </p:spPr>
        <p:style>
          <a:lnRef idx="2">
            <a:schemeClr val="accent1">
              <a:shade val="0.05%"/>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BD46EE60-925E-D0BE-EEC8-9DC9B5340CDA}"/>
              </a:ext>
            </a:extLst>
          </p:cNvPr>
          <p:cNvSpPr/>
          <p:nvPr/>
        </p:nvSpPr>
        <p:spPr bwMode="auto">
          <a:xfrm>
            <a:off x="3800769" y="3800432"/>
            <a:ext cx="542925" cy="379503"/>
          </a:xfrm>
          <a:prstGeom prst="rightArrow">
            <a:avLst/>
          </a:prstGeom>
          <a:ln>
            <a:noFill/>
          </a:ln>
        </p:spPr>
        <p:style>
          <a:lnRef idx="2">
            <a:schemeClr val="accent1">
              <a:shade val="0.05%"/>
            </a:schemeClr>
          </a:lnRef>
          <a:fillRef idx="1">
            <a:schemeClr val="accent1"/>
          </a:fillRef>
          <a:effectRef idx="0">
            <a:schemeClr val="accent1"/>
          </a:effectRef>
          <a:fontRef idx="minor">
            <a:schemeClr val="lt1"/>
          </a:fontRef>
        </p:style>
        <p:txBody>
          <a:bodyPr rtlCol="0" anchor="ctr"/>
          <a:lstStyle/>
          <a:p>
            <a:pPr algn="ctr"/>
            <a:r>
              <a:rPr lang="es-ES" dirty="0">
                <a:solidFill>
                  <a:srgbClr val="005293"/>
                </a:solidFill>
              </a:rPr>
              <a:t>f</a:t>
            </a:r>
            <a:endParaRPr lang="en-US" dirty="0">
              <a:solidFill>
                <a:srgbClr val="005293"/>
              </a:solidFill>
            </a:endParaRPr>
          </a:p>
        </p:txBody>
      </p:sp>
      <p:pic>
        <p:nvPicPr>
          <p:cNvPr id="2" name="Picture 1" descr="A diagram of a robotic manipulators&#10;&#10;AI-generated content may be incorrect.">
            <a:extLst>
              <a:ext uri="{FF2B5EF4-FFF2-40B4-BE49-F238E27FC236}">
                <a16:creationId xmlns:a16="http://schemas.microsoft.com/office/drawing/2014/main" id="{927206DA-2E23-9D4D-57DA-287EFA8153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589381" y="3349167"/>
            <a:ext cx="2067920" cy="1738864"/>
          </a:xfrm>
          <a:prstGeom prst="rect">
            <a:avLst/>
          </a:prstGeom>
        </p:spPr>
      </p:pic>
      <p:pic>
        <p:nvPicPr>
          <p:cNvPr id="1026" name="Picture 2" descr="2 DOF Robot Arm | 3D CAD Model Library | GrabCAD">
            <a:extLst>
              <a:ext uri="{FF2B5EF4-FFF2-40B4-BE49-F238E27FC236}">
                <a16:creationId xmlns:a16="http://schemas.microsoft.com/office/drawing/2014/main" id="{A8C095C5-FDDC-B10B-60A0-AAB03C81A2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5807" y="3736504"/>
            <a:ext cx="2025915" cy="15194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1D8660-BCF1-293A-10F9-56A0BBF10641}"/>
                  </a:ext>
                </a:extLst>
              </p:cNvPr>
              <p:cNvSpPr txBox="1"/>
              <p:nvPr/>
            </p:nvSpPr>
            <p:spPr bwMode="auto">
              <a:xfrm>
                <a:off x="6514074" y="3719972"/>
                <a:ext cx="752929" cy="923330"/>
              </a:xfrm>
              <a:prstGeom prst="rect">
                <a:avLst/>
              </a:prstGeom>
              <a:noFill/>
            </p:spPr>
            <p:txBody>
              <a:bodyPr wrap="square" rtlCol="0" anchor="ctr">
                <a:spAutoFit/>
              </a:bodyPr>
              <a:lstStyle/>
              <a:p>
                <a:pPr/>
                <a14:m>
                  <m:oMathPara xmlns:m="http://purl.oclc.org/ooxml/officeDocument/math">
                    <m:oMathParaPr>
                      <m:jc m:val="centerGroup"/>
                    </m:oMathParaPr>
                    <m:oMath xmlns:m="http://purl.oclc.org/ooxml/officeDocument/math">
                      <m:r>
                        <a:rPr lang="en-US" b="0" i="1" smtClean="0">
                          <a:latin typeface="Cambria Math" panose="02040503050406030204" pitchFamily="18" charset="0"/>
                        </a:rPr>
                        <m:t>𝑞</m:t>
                      </m:r>
                    </m:oMath>
                  </m:oMathPara>
                </a14:m>
                <a:endParaRPr lang="en-US" b="0" i="1" dirty="0">
                  <a:latin typeface="Cambria Math" panose="02040503050406030204" pitchFamily="18" charset="0"/>
                </a:endParaRPr>
              </a:p>
              <a:p>
                <a:pPr/>
                <a14:m>
                  <m:oMathPara xmlns:m="http://purl.oclc.org/ooxml/officeDocument/math">
                    <m:oMathParaPr>
                      <m:jc m:val="centerGroup"/>
                    </m:oMathParaPr>
                    <m:oMath xmlns:m="http://purl.oclc.org/ooxml/officeDocument/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oMath>
                  </m:oMathPara>
                </a14:m>
                <a:endParaRPr lang="en-US" b="0" i="1" dirty="0">
                  <a:latin typeface="Cambria Math" panose="02040503050406030204" pitchFamily="18" charset="0"/>
                </a:endParaRPr>
              </a:p>
              <a:p>
                <a:pPr/>
                <a14:m>
                  <m:oMathPara xmlns:m="http://purl.oclc.org/ooxml/officeDocument/math">
                    <m:oMathParaPr>
                      <m:jc m:val="centerGroup"/>
                    </m:oMathParaPr>
                    <m:oMath xmlns:m="http://purl.oclc.org/ooxml/officeDocument/math">
                      <m:r>
                        <a:rPr lang="en-US" b="0" i="1" smtClean="0">
                          <a:latin typeface="Cambria Math" panose="02040503050406030204" pitchFamily="18" charset="0"/>
                        </a:rPr>
                        <m:t>𝜏</m:t>
                      </m:r>
                    </m:oMath>
                  </m:oMathPara>
                </a14:m>
                <a:endParaRPr lang="en-US" dirty="0"/>
              </a:p>
            </p:txBody>
          </p:sp>
        </mc:Choice>
        <mc:Fallback xmlns:p="http://schemas.openxmlformats.org/presentationml/2006/main" xmlns:r="http://schemas.openxmlformats.org/officeDocument/2006/relationships" xmlns:a="http://schemas.openxmlformats.org/drawingml/2006/main" xmlns="">
          <p:sp>
            <p:nvSpPr>
              <p:cNvPr id="5" name="TextBox 4">
                <a:extLst>
                  <a:ext uri="{FF2B5EF4-FFF2-40B4-BE49-F238E27FC236}">
                    <a16:creationId xmlns:a16="http://schemas.microsoft.com/office/drawing/2014/main" id="{3C1D8660-BCF1-293A-10F9-56A0BBF10641}"/>
                  </a:ext>
                </a:extLst>
              </p:cNvPr>
              <p:cNvSpPr txBox="1">
                <a:spLocks noRot="1" noChangeAspect="1" noMove="1" noResize="1" noEditPoints="1" noAdjustHandles="1" noChangeArrowheads="1" noChangeShapeType="1" noTextEdit="1"/>
              </p:cNvSpPr>
              <p:nvPr/>
            </p:nvSpPr>
            <p:spPr bwMode="auto">
              <a:xfrm>
                <a:off x="6514074" y="3719972"/>
                <a:ext cx="752929" cy="923330"/>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93CEFF8-5B1F-3C10-2B94-F7DE9A58BE98}"/>
              </a:ext>
            </a:extLst>
          </p:cNvPr>
          <p:cNvSpPr txBox="1"/>
          <p:nvPr/>
        </p:nvSpPr>
        <p:spPr bwMode="auto">
          <a:xfrm>
            <a:off x="4629418" y="3190839"/>
            <a:ext cx="2582265" cy="369332"/>
          </a:xfrm>
          <a:prstGeom prst="rect">
            <a:avLst/>
          </a:prstGeom>
          <a:noFill/>
        </p:spPr>
        <p:txBody>
          <a:bodyPr wrap="square" rtlCol="0" anchor="ctr">
            <a:spAutoFit/>
          </a:bodyPr>
          <a:lstStyle/>
          <a:p>
            <a:pPr algn="ctr"/>
            <a:r>
              <a:rPr lang="es-ES" b="1" dirty="0"/>
              <a:t>MPC</a:t>
            </a:r>
            <a:endParaRPr lang="en-US" b="1" dirty="0"/>
          </a:p>
        </p:txBody>
      </p:sp>
      <p:pic>
        <p:nvPicPr>
          <p:cNvPr id="12" name="Picture 11">
            <a:extLst>
              <a:ext uri="{FF2B5EF4-FFF2-40B4-BE49-F238E27FC236}">
                <a16:creationId xmlns:a16="http://schemas.microsoft.com/office/drawing/2014/main" id="{2914FB43-3E75-CC54-14F1-30D392CF3800}"/>
              </a:ext>
            </a:extLst>
          </p:cNvPr>
          <p:cNvPicPr>
            <a:picLocks noChangeAspect="1"/>
          </p:cNvPicPr>
          <p:nvPr/>
        </p:nvPicPr>
        <p:blipFill>
          <a:blip r:embed="rId6"/>
          <a:stretch>
            <a:fillRect/>
          </a:stretch>
        </p:blipFill>
        <p:spPr>
          <a:xfrm>
            <a:off x="1024801" y="3800432"/>
            <a:ext cx="2404534" cy="279350"/>
          </a:xfrm>
          <a:prstGeom prst="rect">
            <a:avLst/>
          </a:prstGeom>
        </p:spPr>
      </p:pic>
      <p:pic>
        <p:nvPicPr>
          <p:cNvPr id="27" name="Picture 26">
            <a:extLst>
              <a:ext uri="{FF2B5EF4-FFF2-40B4-BE49-F238E27FC236}">
                <a16:creationId xmlns:a16="http://schemas.microsoft.com/office/drawing/2014/main" id="{0757CC8B-D6B2-1FC8-42D7-1EF09AE8BE00}"/>
              </a:ext>
            </a:extLst>
          </p:cNvPr>
          <p:cNvPicPr>
            <a:picLocks noChangeAspect="1"/>
          </p:cNvPicPr>
          <p:nvPr/>
        </p:nvPicPr>
        <p:blipFill>
          <a:blip r:embed="rId7"/>
          <a:stretch>
            <a:fillRect/>
          </a:stretch>
        </p:blipFill>
        <p:spPr>
          <a:xfrm>
            <a:off x="995779" y="4255384"/>
            <a:ext cx="2452164" cy="240838"/>
          </a:xfrm>
          <a:prstGeom prst="rect">
            <a:avLst/>
          </a:prstGeom>
        </p:spPr>
      </p:pic>
      <p:pic>
        <p:nvPicPr>
          <p:cNvPr id="29" name="Picture 28">
            <a:extLst>
              <a:ext uri="{FF2B5EF4-FFF2-40B4-BE49-F238E27FC236}">
                <a16:creationId xmlns:a16="http://schemas.microsoft.com/office/drawing/2014/main" id="{7206926B-427B-CAA7-2CC0-65284CC74E23}"/>
              </a:ext>
            </a:extLst>
          </p:cNvPr>
          <p:cNvPicPr>
            <a:picLocks noChangeAspect="1"/>
          </p:cNvPicPr>
          <p:nvPr/>
        </p:nvPicPr>
        <p:blipFill>
          <a:blip r:embed="rId8"/>
          <a:stretch>
            <a:fillRect/>
          </a:stretch>
        </p:blipFill>
        <p:spPr>
          <a:xfrm>
            <a:off x="1167774" y="4671824"/>
            <a:ext cx="2099969" cy="178908"/>
          </a:xfrm>
          <a:prstGeom prst="rect">
            <a:avLst/>
          </a:prstGeom>
        </p:spPr>
      </p:pic>
    </p:spTree>
    <p:extLst>
      <p:ext uri="{BB962C8B-B14F-4D97-AF65-F5344CB8AC3E}">
        <p14:creationId xmlns:p14="http://schemas.microsoft.com/office/powerpoint/2010/main" val="348796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
</file>

<file path=ppt/slides/slide11.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F1A2D6DF-C236-C126-F93B-4D9E70916B50}"/>
            </a:ext>
          </a:extLst>
        </p:cNvPr>
        <p:cNvGrpSpPr/>
        <p:nvPr/>
      </p:nvGrpSpPr>
      <p:grpSpPr bwMode="auto">
        <a:xfrm>
          <a:off x="0" y="0"/>
          <a:ext cx="0" cy="0"/>
          <a:chOff x="0" y="0"/>
          <a:chExt cx="0" cy="0"/>
        </a:xfrm>
      </p:grpSpPr>
      <p:grpSp>
        <p:nvGrpSpPr>
          <p:cNvPr id="23" name="Group 22">
            <a:extLst>
              <a:ext uri="{FF2B5EF4-FFF2-40B4-BE49-F238E27FC236}">
                <a16:creationId xmlns:a16="http://schemas.microsoft.com/office/drawing/2014/main" id="{0BF8D763-2678-E934-1C14-43512C829A7F}"/>
              </a:ext>
            </a:extLst>
          </p:cNvPr>
          <p:cNvGrpSpPr>
            <a:grpSpLocks/>
          </p:cNvGrpSpPr>
          <p:nvPr/>
        </p:nvGrpSpPr>
        <p:grpSpPr>
          <a:xfrm>
            <a:off x="4559910" y="2481703"/>
            <a:ext cx="2725383" cy="3032070"/>
            <a:chOff x="3152612" y="1949581"/>
            <a:chExt cx="2725383" cy="1608283"/>
          </a:xfrm>
        </p:grpSpPr>
        <p:sp>
          <p:nvSpPr>
            <p:cNvPr id="24" name="流程图: 可选过程 5">
              <a:extLst>
                <a:ext uri="{FF2B5EF4-FFF2-40B4-BE49-F238E27FC236}">
                  <a16:creationId xmlns:a16="http://schemas.microsoft.com/office/drawing/2014/main" id="{108437FF-A91A-64B4-6244-B18B78A108B1}"/>
                </a:ext>
              </a:extLst>
            </p:cNvPr>
            <p:cNvSpPr>
              <a:spLocks/>
            </p:cNvSpPr>
            <p:nvPr/>
          </p:nvSpPr>
          <p:spPr>
            <a:xfrm>
              <a:off x="3152612" y="1949581"/>
              <a:ext cx="2725383" cy="1608283"/>
            </a:xfrm>
            <a:prstGeom prst="flowChartAlternateProcess">
              <a:avLst/>
            </a:prstGeom>
            <a:solidFill>
              <a:schemeClr val="accent3">
                <a:alpha val="5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r>
                <a:rPr lang="en-US" sz="1400" noProof="0" dirty="0">
                  <a:solidFill>
                    <a:schemeClr val="tx1"/>
                  </a:solidFill>
                </a:rPr>
                <a:t>Constrained Learning </a:t>
              </a:r>
              <a:r>
                <a:rPr kumimoji="0" lang="en-US" sz="800" b="0" i="0" u="none" strike="noStrike" kern="0" cap="none" spc="0" normalizeH="0" baseline="0%" noProof="0" dirty="0">
                  <a:ln>
                    <a:noFill/>
                  </a:ln>
                  <a:solidFill>
                    <a:prstClr val="black"/>
                  </a:solidFill>
                  <a:effectLst/>
                  <a:uLnTx/>
                  <a:uFillTx/>
                  <a:latin typeface="Arial"/>
                  <a:cs typeface="Arial"/>
                </a:rPr>
                <a:t>[7]</a:t>
              </a:r>
              <a:endParaRPr lang="en-US" sz="1400" noProof="0" dirty="0">
                <a:solidFill>
                  <a:schemeClr val="tx1"/>
                </a:solidFill>
              </a:endParaRPr>
            </a:p>
          </p:txBody>
        </p:sp>
        <p:sp>
          <p:nvSpPr>
            <p:cNvPr id="25" name="矩形: 圆角 10">
              <a:extLst>
                <a:ext uri="{FF2B5EF4-FFF2-40B4-BE49-F238E27FC236}">
                  <a16:creationId xmlns:a16="http://schemas.microsoft.com/office/drawing/2014/main" id="{88B2A57D-1C37-6261-08FC-AB77FD8CF729}"/>
                </a:ext>
              </a:extLst>
            </p:cNvPr>
            <p:cNvSpPr>
              <a:spLocks/>
            </p:cNvSpPr>
            <p:nvPr/>
          </p:nvSpPr>
          <p:spPr>
            <a:xfrm>
              <a:off x="3264517" y="2214728"/>
              <a:ext cx="2501572" cy="121171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noProof="0" dirty="0"/>
            </a:p>
          </p:txBody>
        </p:sp>
      </p:grpSp>
      <p:grpSp>
        <p:nvGrpSpPr>
          <p:cNvPr id="17" name="Group 16">
            <a:extLst>
              <a:ext uri="{FF2B5EF4-FFF2-40B4-BE49-F238E27FC236}">
                <a16:creationId xmlns:a16="http://schemas.microsoft.com/office/drawing/2014/main" id="{A10C7EC1-B6BF-8519-2566-974874809D9C}"/>
              </a:ext>
            </a:extLst>
          </p:cNvPr>
          <p:cNvGrpSpPr>
            <a:grpSpLocks/>
          </p:cNvGrpSpPr>
          <p:nvPr/>
        </p:nvGrpSpPr>
        <p:grpSpPr>
          <a:xfrm>
            <a:off x="859170" y="2476662"/>
            <a:ext cx="2725383" cy="3037111"/>
            <a:chOff x="6153265" y="1944540"/>
            <a:chExt cx="2725383" cy="1608283"/>
          </a:xfrm>
        </p:grpSpPr>
        <p:sp>
          <p:nvSpPr>
            <p:cNvPr id="18" name="流程图: 可选过程 5">
              <a:extLst>
                <a:ext uri="{FF2B5EF4-FFF2-40B4-BE49-F238E27FC236}">
                  <a16:creationId xmlns:a16="http://schemas.microsoft.com/office/drawing/2014/main" id="{741E2C1B-B60B-1FC1-3B13-75E1DA6764C9}"/>
                </a:ext>
              </a:extLst>
            </p:cNvPr>
            <p:cNvSpPr>
              <a:spLocks/>
            </p:cNvSpPr>
            <p:nvPr/>
          </p:nvSpPr>
          <p:spPr>
            <a:xfrm>
              <a:off x="6153265" y="1944540"/>
              <a:ext cx="2725383" cy="1608283"/>
            </a:xfrm>
            <a:prstGeom prst="flowChartAlternateProcess">
              <a:avLst/>
            </a:prstGeom>
            <a:solidFill>
              <a:schemeClr val="accent3">
                <a:alpha val="5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r>
                <a:rPr lang="en-US" sz="1400" dirty="0" err="1">
                  <a:solidFill>
                    <a:schemeClr val="tx1"/>
                  </a:solidFill>
                </a:rPr>
                <a:t>Unc</a:t>
              </a:r>
              <a:r>
                <a:rPr lang="en-US" sz="1400" noProof="0" dirty="0" err="1">
                  <a:solidFill>
                    <a:schemeClr val="tx1"/>
                  </a:solidFill>
                </a:rPr>
                <a:t>onstrained</a:t>
              </a:r>
              <a:r>
                <a:rPr lang="en-US" sz="1400" noProof="0" dirty="0">
                  <a:solidFill>
                    <a:schemeClr val="tx1"/>
                  </a:solidFill>
                </a:rPr>
                <a:t> Learning</a:t>
              </a:r>
              <a:r>
                <a:rPr lang="en-US" sz="1400" dirty="0">
                  <a:solidFill>
                    <a:schemeClr val="tx1"/>
                  </a:solidFill>
                </a:rPr>
                <a:t> </a:t>
              </a:r>
              <a:r>
                <a:rPr lang="en-US" sz="800" dirty="0">
                  <a:solidFill>
                    <a:schemeClr val="tx1"/>
                  </a:solidFill>
                </a:rPr>
                <a:t>[7]</a:t>
              </a:r>
              <a:endParaRPr lang="en-US" sz="1400" noProof="0" dirty="0">
                <a:solidFill>
                  <a:schemeClr val="tx1"/>
                </a:solidFill>
              </a:endParaRPr>
            </a:p>
          </p:txBody>
        </p:sp>
        <p:sp>
          <p:nvSpPr>
            <p:cNvPr id="19" name="矩形: 圆角 10">
              <a:extLst>
                <a:ext uri="{FF2B5EF4-FFF2-40B4-BE49-F238E27FC236}">
                  <a16:creationId xmlns:a16="http://schemas.microsoft.com/office/drawing/2014/main" id="{2F0BFBAE-4DED-88B0-EDB8-0F138964F5B6}"/>
                </a:ext>
              </a:extLst>
            </p:cNvPr>
            <p:cNvSpPr>
              <a:spLocks/>
            </p:cNvSpPr>
            <p:nvPr/>
          </p:nvSpPr>
          <p:spPr>
            <a:xfrm>
              <a:off x="6266435" y="2214519"/>
              <a:ext cx="2501572" cy="120688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noProof="0" dirty="0"/>
            </a:p>
          </p:txBody>
        </p:sp>
      </p:grpSp>
      <p:sp>
        <p:nvSpPr>
          <p:cNvPr id="3" name="Title 2">
            <a:extLst>
              <a:ext uri="{FF2B5EF4-FFF2-40B4-BE49-F238E27FC236}">
                <a16:creationId xmlns:a16="http://schemas.microsoft.com/office/drawing/2014/main" id="{CC7EBF78-B446-C553-9209-15F434625C6D}"/>
              </a:ext>
            </a:extLst>
          </p:cNvPr>
          <p:cNvSpPr>
            <a:spLocks noGrp="1"/>
          </p:cNvSpPr>
          <p:nvPr>
            <p:ph type="title"/>
          </p:nvPr>
        </p:nvSpPr>
        <p:spPr bwMode="auto">
          <a:xfrm>
            <a:off x="425454" y="1296001"/>
            <a:ext cx="11345332" cy="483594"/>
          </a:xfrm>
        </p:spPr>
        <p:txBody>
          <a:bodyPr/>
          <a:lstStyle/>
          <a:p>
            <a:pPr>
              <a:defRPr/>
            </a:pPr>
            <a:r>
              <a:rPr lang="en-GB" sz="2400" dirty="0"/>
              <a:t>Work steps</a:t>
            </a:r>
            <a:endParaRPr dirty="0"/>
          </a:p>
        </p:txBody>
      </p:sp>
      <p:sp>
        <p:nvSpPr>
          <p:cNvPr id="4" name="Slide Number Placeholder 3">
            <a:extLst>
              <a:ext uri="{FF2B5EF4-FFF2-40B4-BE49-F238E27FC236}">
                <a16:creationId xmlns:a16="http://schemas.microsoft.com/office/drawing/2014/main" id="{1B1F1CD0-B9A5-7379-DC26-E17407B92D46}"/>
              </a:ext>
            </a:extLst>
          </p:cNvPr>
          <p:cNvSpPr>
            <a:spLocks noGrp="1"/>
          </p:cNvSpPr>
          <p:nvPr>
            <p:ph type="sldNum" sz="quarter" idx="11"/>
          </p:nvPr>
        </p:nvSpPr>
        <p:spPr bwMode="auto"/>
        <p:txBody>
          <a:bodyPr/>
          <a:lstStyle/>
          <a:p>
            <a:pPr marL="0" marR="0" lvl="0" indent="0" algn="r" defTabSz="914400">
              <a:lnSpc>
                <a:spcPct val="0.1%"/>
              </a:lnSpc>
              <a:spcBef>
                <a:spcPts val="0"/>
              </a:spcBef>
              <a:spcAft>
                <a:spcPts val="0"/>
              </a:spcAft>
              <a:buClrTx/>
              <a:buSzTx/>
              <a:buFontTx/>
              <a:buNone/>
              <a:defRPr/>
            </a:pPr>
            <a:fld id="{CE58CB1E-F828-4F11-99E0-327109AF9DA4}" type="slidenum">
              <a:rPr lang="de-DE" sz="1450" b="0" i="0" u="none" strike="noStrike" cap="none" spc="0">
                <a:ln>
                  <a:noFill/>
                </a:ln>
                <a:solidFill>
                  <a:prstClr val="black"/>
                </a:solidFill>
                <a:latin typeface="Arial"/>
                <a:ea typeface="Arial"/>
                <a:cs typeface="Arial"/>
              </a:rPr>
              <a:t>11</a:t>
            </a:fld>
            <a:endParaRPr lang="de-DE" sz="1450" b="0" i="0" u="none" strike="noStrike" cap="none" spc="0" dirty="0">
              <a:ln>
                <a:noFill/>
              </a:ln>
              <a:solidFill>
                <a:prstClr val="black"/>
              </a:solidFill>
              <a:latin typeface="Arial"/>
              <a:ea typeface="Arial"/>
              <a:cs typeface="Arial"/>
            </a:endParaRPr>
          </a:p>
        </p:txBody>
      </p:sp>
      <p:sp>
        <p:nvSpPr>
          <p:cNvPr id="10" name="Rectangle 9">
            <a:extLst>
              <a:ext uri="{FF2B5EF4-FFF2-40B4-BE49-F238E27FC236}">
                <a16:creationId xmlns:a16="http://schemas.microsoft.com/office/drawing/2014/main" id="{E52BF4CB-46F0-FFAB-BE61-DBB5A0B1A9B0}"/>
              </a:ext>
            </a:extLst>
          </p:cNvPr>
          <p:cNvSpPr/>
          <p:nvPr/>
        </p:nvSpPr>
        <p:spPr>
          <a:xfrm>
            <a:off x="10877739" y="6200775"/>
            <a:ext cx="891605" cy="272539"/>
          </a:xfrm>
          <a:prstGeom prst="rect">
            <a:avLst/>
          </a:prstGeom>
          <a:solidFill>
            <a:schemeClr val="bg1"/>
          </a:solidFill>
          <a:ln>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dirty="0"/>
          </a:p>
        </p:txBody>
      </p:sp>
      <p:sp>
        <p:nvSpPr>
          <p:cNvPr id="13" name="Footer Placeholder 1">
            <a:extLst>
              <a:ext uri="{FF2B5EF4-FFF2-40B4-BE49-F238E27FC236}">
                <a16:creationId xmlns:a16="http://schemas.microsoft.com/office/drawing/2014/main" id="{F10A23EE-37A9-DAA2-EAFB-B9B2923E2EC0}"/>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grpSp>
        <p:nvGrpSpPr>
          <p:cNvPr id="2" name="Group 1">
            <a:extLst>
              <a:ext uri="{FF2B5EF4-FFF2-40B4-BE49-F238E27FC236}">
                <a16:creationId xmlns:a16="http://schemas.microsoft.com/office/drawing/2014/main" id="{08301E4C-F755-0170-F6C7-E89F71FDD36E}"/>
              </a:ext>
            </a:extLst>
          </p:cNvPr>
          <p:cNvGrpSpPr>
            <a:grpSpLocks/>
          </p:cNvGrpSpPr>
          <p:nvPr/>
        </p:nvGrpSpPr>
        <p:grpSpPr>
          <a:xfrm>
            <a:off x="8260650" y="2471629"/>
            <a:ext cx="2725383" cy="3037111"/>
            <a:chOff x="6153265" y="1944540"/>
            <a:chExt cx="2725383" cy="1608283"/>
          </a:xfrm>
        </p:grpSpPr>
        <p:sp>
          <p:nvSpPr>
            <p:cNvPr id="5" name="流程图: 可选过程 5">
              <a:extLst>
                <a:ext uri="{FF2B5EF4-FFF2-40B4-BE49-F238E27FC236}">
                  <a16:creationId xmlns:a16="http://schemas.microsoft.com/office/drawing/2014/main" id="{AF277D73-E3AD-7E0D-56AE-E9FF4BB4D6C7}"/>
                </a:ext>
              </a:extLst>
            </p:cNvPr>
            <p:cNvSpPr>
              <a:spLocks/>
            </p:cNvSpPr>
            <p:nvPr/>
          </p:nvSpPr>
          <p:spPr>
            <a:xfrm>
              <a:off x="6153265" y="1944540"/>
              <a:ext cx="2725383" cy="1608283"/>
            </a:xfrm>
            <a:prstGeom prst="flowChartAlternateProcess">
              <a:avLst/>
            </a:prstGeom>
            <a:solidFill>
              <a:schemeClr val="accent3">
                <a:alpha val="5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r>
                <a:rPr lang="en-US" sz="1400" dirty="0">
                  <a:solidFill>
                    <a:schemeClr val="tx1"/>
                  </a:solidFill>
                </a:rPr>
                <a:t>Validation</a:t>
              </a:r>
              <a:endParaRPr lang="en-US" sz="1400" noProof="0" dirty="0">
                <a:solidFill>
                  <a:schemeClr val="tx1"/>
                </a:solidFill>
              </a:endParaRPr>
            </a:p>
          </p:txBody>
        </p:sp>
        <p:sp>
          <p:nvSpPr>
            <p:cNvPr id="8" name="矩形: 圆角 10">
              <a:extLst>
                <a:ext uri="{FF2B5EF4-FFF2-40B4-BE49-F238E27FC236}">
                  <a16:creationId xmlns:a16="http://schemas.microsoft.com/office/drawing/2014/main" id="{E73FD9AC-6254-3898-EEE7-8ACC68EF2944}"/>
                </a:ext>
              </a:extLst>
            </p:cNvPr>
            <p:cNvSpPr>
              <a:spLocks/>
            </p:cNvSpPr>
            <p:nvPr/>
          </p:nvSpPr>
          <p:spPr>
            <a:xfrm>
              <a:off x="6266435" y="2214519"/>
              <a:ext cx="2501572" cy="120688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noProof="0" dirty="0"/>
            </a:p>
          </p:txBody>
        </p:sp>
      </p:grpSp>
      <p:sp>
        <p:nvSpPr>
          <p:cNvPr id="34" name="Arrow: Right 33">
            <a:extLst>
              <a:ext uri="{FF2B5EF4-FFF2-40B4-BE49-F238E27FC236}">
                <a16:creationId xmlns:a16="http://schemas.microsoft.com/office/drawing/2014/main" id="{820FB9EA-9841-3729-58A9-3E948A00897D}"/>
              </a:ext>
            </a:extLst>
          </p:cNvPr>
          <p:cNvSpPr/>
          <p:nvPr/>
        </p:nvSpPr>
        <p:spPr bwMode="auto">
          <a:xfrm>
            <a:off x="100029" y="3794031"/>
            <a:ext cx="542925" cy="379503"/>
          </a:xfrm>
          <a:prstGeom prst="rightArrow">
            <a:avLst/>
          </a:prstGeom>
          <a:ln>
            <a:noFill/>
          </a:ln>
        </p:spPr>
        <p:style>
          <a:lnRef idx="2">
            <a:schemeClr val="accent1">
              <a:shade val="0.05%"/>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AE6A9C26-EC55-8FFD-F600-DE70D4AA0B4D}"/>
              </a:ext>
            </a:extLst>
          </p:cNvPr>
          <p:cNvSpPr/>
          <p:nvPr/>
        </p:nvSpPr>
        <p:spPr bwMode="auto">
          <a:xfrm>
            <a:off x="3800769" y="3794030"/>
            <a:ext cx="542925" cy="379503"/>
          </a:xfrm>
          <a:prstGeom prst="rightArrow">
            <a:avLst/>
          </a:prstGeom>
          <a:ln>
            <a:noFill/>
          </a:ln>
        </p:spPr>
        <p:style>
          <a:lnRef idx="2">
            <a:schemeClr val="accent1">
              <a:shade val="0.05%"/>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7869C1F8-730E-839F-6698-C358D93B8BC8}"/>
              </a:ext>
            </a:extLst>
          </p:cNvPr>
          <p:cNvSpPr/>
          <p:nvPr/>
        </p:nvSpPr>
        <p:spPr bwMode="auto">
          <a:xfrm>
            <a:off x="7501509" y="3800433"/>
            <a:ext cx="542925" cy="379503"/>
          </a:xfrm>
          <a:prstGeom prst="rightArrow">
            <a:avLst/>
          </a:prstGeom>
          <a:ln>
            <a:noFill/>
          </a:ln>
        </p:spPr>
        <p:style>
          <a:lnRef idx="2">
            <a:schemeClr val="accent1">
              <a:shade val="0.05%"/>
            </a:schemeClr>
          </a:lnRef>
          <a:fillRef idx="1">
            <a:schemeClr val="accent1"/>
          </a:fillRef>
          <a:effectRef idx="0">
            <a:schemeClr val="accent1"/>
          </a:effectRef>
          <a:fontRef idx="minor">
            <a:schemeClr val="lt1"/>
          </a:fontRef>
        </p:style>
        <p:txBody>
          <a:bodyPr rtlCol="0" anchor="ctr"/>
          <a:lstStyle/>
          <a:p>
            <a:pPr algn="ctr"/>
            <a:r>
              <a:rPr lang="es-ES" dirty="0">
                <a:solidFill>
                  <a:srgbClr val="005293"/>
                </a:solidFill>
              </a:rPr>
              <a:t>l</a:t>
            </a:r>
            <a:endParaRPr lang="en-US" dirty="0">
              <a:solidFill>
                <a:srgbClr val="005293"/>
              </a:solidFill>
            </a:endParaRPr>
          </a:p>
        </p:txBody>
      </p:sp>
      <p:pic>
        <p:nvPicPr>
          <p:cNvPr id="7" name="Picture 6">
            <a:extLst>
              <a:ext uri="{FF2B5EF4-FFF2-40B4-BE49-F238E27FC236}">
                <a16:creationId xmlns:a16="http://schemas.microsoft.com/office/drawing/2014/main" id="{7F2ACFE2-AC25-2E7C-4FD3-AAC4050F4C34}"/>
              </a:ext>
            </a:extLst>
          </p:cNvPr>
          <p:cNvPicPr>
            <a:picLocks noChangeAspect="1"/>
          </p:cNvPicPr>
          <p:nvPr/>
        </p:nvPicPr>
        <p:blipFill>
          <a:blip r:embed="rId3"/>
          <a:stretch>
            <a:fillRect/>
          </a:stretch>
        </p:blipFill>
        <p:spPr>
          <a:xfrm>
            <a:off x="4865927" y="3240226"/>
            <a:ext cx="2191077" cy="1772457"/>
          </a:xfrm>
          <a:prstGeom prst="rect">
            <a:avLst/>
          </a:prstGeom>
        </p:spPr>
      </p:pic>
      <p:pic>
        <p:nvPicPr>
          <p:cNvPr id="9" name="Picture 8" descr="A diagram of a robotic manipulators&#10;&#10;AI-generated content may be incorrect.">
            <a:extLst>
              <a:ext uri="{FF2B5EF4-FFF2-40B4-BE49-F238E27FC236}">
                <a16:creationId xmlns:a16="http://schemas.microsoft.com/office/drawing/2014/main" id="{EBE79724-5474-0462-280C-CB8E6F2E33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901" y="3240226"/>
            <a:ext cx="2067920" cy="1738864"/>
          </a:xfrm>
          <a:prstGeom prst="rect">
            <a:avLst/>
          </a:prstGeom>
        </p:spPr>
      </p:pic>
      <p:pic>
        <p:nvPicPr>
          <p:cNvPr id="12" name="Picture 11">
            <a:extLst>
              <a:ext uri="{FF2B5EF4-FFF2-40B4-BE49-F238E27FC236}">
                <a16:creationId xmlns:a16="http://schemas.microsoft.com/office/drawing/2014/main" id="{CECA6892-1001-DD50-613D-D1999F4EF6F9}"/>
              </a:ext>
            </a:extLst>
          </p:cNvPr>
          <p:cNvPicPr>
            <a:picLocks noChangeAspect="1"/>
          </p:cNvPicPr>
          <p:nvPr/>
        </p:nvPicPr>
        <p:blipFill>
          <a:blip r:embed="rId5"/>
          <a:stretch>
            <a:fillRect/>
          </a:stretch>
        </p:blipFill>
        <p:spPr>
          <a:xfrm>
            <a:off x="8789658" y="3140054"/>
            <a:ext cx="1667366" cy="1972800"/>
          </a:xfrm>
          <a:prstGeom prst="rect">
            <a:avLst/>
          </a:prstGeom>
          <a:solidFill>
            <a:srgbClr val="FFFFFF">
              <a:shade val="85%"/>
            </a:srgbClr>
          </a:solidFill>
          <a:ln w="88900" cap="sq">
            <a:solidFill>
              <a:srgbClr val="FFFFFF"/>
            </a:solidFill>
            <a:miter lim="800%"/>
          </a:ln>
          <a:effectLst>
            <a:outerShdw blurRad="55000" dist="18000" dir="5400000" algn="tl" rotWithShape="0">
              <a:srgbClr val="000000">
                <a:alpha val="4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8932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
</file>

<file path=ppt/slides/slide12.xml><?xml version="1.0" encoding="utf-8"?>
<p:sld xmlns:a="http://purl.oclc.org/ooxml/drawingml/main" xmlns:r="http://purl.oclc.org/ooxml/officeDocument/relationships" xmlns:p="http://purl.oclc.org/ooxml/presentationml/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lstStyle/>
          <a:p>
            <a:pPr>
              <a:defRPr/>
            </a:pPr>
            <a:r>
              <a:rPr lang="en-GB" dirty="0"/>
              <a:t>GAN’s loss function </a:t>
            </a:r>
            <a:r>
              <a:rPr lang="en-GB" sz="1200" dirty="0"/>
              <a:t>[1]</a:t>
            </a:r>
            <a:endParaRPr sz="1200" dirty="0"/>
          </a:p>
        </p:txBody>
      </p:sp>
      <p:sp>
        <p:nvSpPr>
          <p:cNvPr id="4" name="Slide Number Placeholder 3"/>
          <p:cNvSpPr>
            <a:spLocks noGrp="1"/>
          </p:cNvSpPr>
          <p:nvPr>
            <p:ph type="sldNum" sz="quarter" idx="11"/>
          </p:nvPr>
        </p:nvSpPr>
        <p:spPr bwMode="auto"/>
        <p:txBody>
          <a:bodyPr/>
          <a:lstStyle/>
          <a:p>
            <a:pPr>
              <a:defRPr/>
            </a:pPr>
            <a:fld id="{CE58CB1E-F828-4F11-99E0-327109AF9DA4}" type="slidenum">
              <a:rPr lang="de-DE"/>
              <a:t>12</a:t>
            </a:fld>
            <a:endParaRPr lang="de-DE"/>
          </a:p>
        </p:txBody>
      </p:sp>
      <mc:AlternateContent xmlns:mc="http://schemas.openxmlformats.org/markup-compatibility/2006" xmlns:a14="http://schemas.microsoft.com/office/drawing/2010/main">
        <mc:Choice Requires="a14">
          <p:sp>
            <p:nvSpPr>
              <p:cNvPr id="7" name="TextBox 6"/>
              <p:cNvSpPr txBox="1"/>
              <p:nvPr/>
            </p:nvSpPr>
            <p:spPr bwMode="auto">
              <a:xfrm>
                <a:off x="2278961" y="2136723"/>
                <a:ext cx="7634077" cy="431657"/>
              </a:xfrm>
              <a:prstGeom prst="rect">
                <a:avLst/>
              </a:prstGeom>
              <a:noFill/>
            </p:spPr>
            <p:txBody>
              <a:bodyPr wrap="none" lIns="0" tIns="0" rIns="0" bIns="0" rtlCol="0">
                <a:spAutoFit/>
              </a:bodyPr>
              <a:lstStyle/>
              <a:p>
                <a:pPr>
                  <a:defRPr/>
                </a:pPr>
                <a14:m>
                  <m:oMathPara xmlns:m="http://purl.oclc.org/ooxml/officeDocument/math">
                    <m:oMathParaPr>
                      <m:jc m:val="centerGroup"/>
                    </m:oMathParaPr>
                    <m:oMath xmlns:m="http://purl.oclc.org/ooxml/officeDocument/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min</m:t>
                              </m:r>
                            </m:e>
                            <m:lim>
                              <m:r>
                                <a:rPr lang="en-US" b="0" i="1" smtClean="0">
                                  <a:latin typeface="Cambria Math" panose="02040503050406030204" pitchFamily="18" charset="0"/>
                                </a:rPr>
                                <m:t>𝐺</m:t>
                              </m:r>
                            </m:lim>
                          </m:limLow>
                        </m:fName>
                        <m:e>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US" b="0" i="1" smtClean="0">
                                      <a:latin typeface="Cambria Math" panose="02040503050406030204" pitchFamily="18" charset="0"/>
                                    </a:rPr>
                                    <m:t>𝐷</m:t>
                                  </m:r>
                                </m:lim>
                              </m:limLow>
                            </m:fName>
                            <m:e>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ℒ</m:t>
                                  </m:r>
                                </m:e>
                                <m:sub>
                                  <m:r>
                                    <a:rPr lang="en-US" b="0" i="1" smtClean="0">
                                      <a:latin typeface="Cambria Math" panose="02040503050406030204" pitchFamily="18" charset="0"/>
                                    </a:rPr>
                                    <m:t>𝐺𝐴𝑁</m:t>
                                  </m:r>
                                </m:sub>
                              </m:sSub>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m:t>
                              </m:r>
                            </m:e>
                          </m:func>
                        </m:e>
                      </m:func>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Ε</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𝑑𝑎𝑡𝑎</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𝑙𝑜𝑔𝐷</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Ε</m:t>
                          </m:r>
                        </m:e>
                        <m:sub>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sub>
                      </m:sSub>
                      <m:d>
                        <m:dPr>
                          <m:begChr m:val="["/>
                          <m:endChr m:val="]"/>
                          <m:ctrlPr>
                            <a:rPr lang="en-US" b="0" i="1" smtClean="0">
                              <a:latin typeface="Cambria Math" panose="02040503050406030204" pitchFamily="18" charset="0"/>
                              <a:ea typeface="Cambria Math" panose="02040503050406030204" pitchFamily="18" charset="0"/>
                            </a:rPr>
                          </m:ctrlPr>
                        </m:dPr>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𝐺</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e>
                                  </m:d>
                                </m:e>
                              </m:d>
                            </m:e>
                          </m:func>
                        </m:e>
                      </m:d>
                      <m:r>
                        <a:rPr lang="en-US" b="0" i="1" smtClean="0">
                          <a:latin typeface="Cambria Math" panose="02040503050406030204" pitchFamily="18" charset="0"/>
                          <a:ea typeface="Cambria Math" panose="02040503050406030204" pitchFamily="18" charset="0"/>
                        </a:rPr>
                        <m:t> </m:t>
                      </m:r>
                    </m:oMath>
                  </m:oMathPara>
                </a14:m>
                <a:endParaRPr lang="en-GB" dirty="0"/>
              </a:p>
            </p:txBody>
          </p:sp>
        </mc:Choice>
        <mc:Fallback xmlns:p="http://schemas.openxmlformats.org/presentationml/2006/main" xmlns:r="http://schemas.openxmlformats.org/officeDocument/2006/relationships" xmlns:a="http://schemas.openxmlformats.org/drawingml/2006/main" xmlns="">
          <p:sp>
            <p:nvSpPr>
              <p:cNvPr id="7" name="TextBox 6"/>
              <p:cNvSpPr txBox="1">
                <a:spLocks noRot="1" noChangeAspect="1" noMove="1" noResize="1" noEditPoints="1" noAdjustHandles="1" noChangeArrowheads="1" noChangeShapeType="1" noTextEdit="1"/>
              </p:cNvSpPr>
              <p:nvPr/>
            </p:nvSpPr>
            <p:spPr bwMode="auto">
              <a:xfrm>
                <a:off x="2278961" y="2136723"/>
                <a:ext cx="7634077" cy="431657"/>
              </a:xfrm>
              <a:prstGeom prst="rect">
                <a:avLst/>
              </a:prstGeom>
              <a:blipFill>
                <a:blip r:embed="rId3"/>
                <a:stretch>
                  <a:fillRect l="-0.16%" b="-12.857%"/>
                </a:stretch>
              </a:blipFill>
            </p:spPr>
            <p:txBody>
              <a:bodyPr/>
              <a:lstStyle/>
              <a:p>
                <a:r>
                  <a:rPr lang="en-US">
                    <a:noFill/>
                  </a:rPr>
                  <a:t> </a:t>
                </a:r>
              </a:p>
            </p:txBody>
          </p:sp>
        </mc:Fallback>
      </mc:AlternateContent>
      <p:sp>
        <p:nvSpPr>
          <p:cNvPr id="10" name="Footer Placeholder 1">
            <a:extLst>
              <a:ext uri="{FF2B5EF4-FFF2-40B4-BE49-F238E27FC236}">
                <a16:creationId xmlns:a16="http://schemas.microsoft.com/office/drawing/2014/main" id="{5A9BCF45-EF6C-C291-6329-C5B833941F99}"/>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B1BE5C-2B2F-8F24-7C4B-C6B015F38DFA}"/>
                  </a:ext>
                </a:extLst>
              </p:cNvPr>
              <p:cNvSpPr txBox="1"/>
              <p:nvPr/>
            </p:nvSpPr>
            <p:spPr bwMode="auto">
              <a:xfrm>
                <a:off x="317500" y="3048000"/>
                <a:ext cx="9855200" cy="1703030"/>
              </a:xfrm>
              <a:prstGeom prst="rect">
                <a:avLst/>
              </a:prstGeom>
              <a:noFill/>
            </p:spPr>
            <p:txBody>
              <a:bodyPr wrap="square" rtlCol="0">
                <a:spAutoFit/>
              </a:bodyPr>
              <a:lstStyle/>
              <a:p>
                <a:pPr>
                  <a:lnSpc>
                    <a:spcPct val="150%"/>
                  </a:lnSpc>
                </a:pPr>
                <a14:m>
                  <m:oMath xmlns:m="http://purl.oclc.org/ooxml/officeDocument/math">
                    <m:r>
                      <a:rPr lang="en-US" b="0" i="1" smtClean="0">
                        <a:latin typeface="Cambria Math" panose="02040503050406030204" pitchFamily="18" charset="0"/>
                      </a:rPr>
                      <m:t>𝑥</m:t>
                    </m:r>
                  </m:oMath>
                </a14:m>
                <a:r>
                  <a:rPr lang="en-US" dirty="0"/>
                  <a:t>: is real data sample from the true data distribution </a:t>
                </a:r>
                <a14:m>
                  <m:oMath xmlns:m="http://purl.oclc.org/ooxml/officeDocument/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𝑑𝑎𝑡𝑎</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oMath>
                </a14:m>
                <a:endParaRPr lang="en-US" dirty="0"/>
              </a:p>
              <a:p>
                <a:pPr>
                  <a:lnSpc>
                    <a:spcPct val="150%"/>
                  </a:lnSpc>
                </a:pPr>
                <a14:m>
                  <m:oMath xmlns:m="http://purl.oclc.org/ooxml/officeDocument/math">
                    <m:r>
                      <a:rPr lang="en-US" b="0" i="1" smtClean="0">
                        <a:latin typeface="Cambria Math" panose="02040503050406030204" pitchFamily="18" charset="0"/>
                      </a:rPr>
                      <m:t>𝑧</m:t>
                    </m:r>
                  </m:oMath>
                </a14:m>
                <a:r>
                  <a:rPr lang="en-US" dirty="0"/>
                  <a:t>: is a noise vector sampled from some prior distribution </a:t>
                </a:r>
                <a14:m>
                  <m:oMath xmlns:m="http://purl.oclc.org/ooxml/officeDocument/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oMath>
                </a14:m>
                <a:r>
                  <a:rPr lang="en-US" dirty="0"/>
                  <a:t> (Could be Gaussian or Uniform).</a:t>
                </a:r>
              </a:p>
              <a:p>
                <a:pPr>
                  <a:lnSpc>
                    <a:spcPct val="150%"/>
                  </a:lnSpc>
                </a:pPr>
                <a14:m>
                  <m:oMath xmlns:m="http://purl.oclc.org/ooxml/officeDocument/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is the generated (fake) sample</a:t>
                </a:r>
              </a:p>
              <a:p>
                <a:pPr>
                  <a:lnSpc>
                    <a:spcPct val="150%"/>
                  </a:lnSpc>
                </a:pPr>
                <a14:m>
                  <m:oMath xmlns:m="http://purl.oclc.org/ooxml/officeDocument/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outputs the probability that </a:t>
                </a:r>
                <a14:m>
                  <m:oMath xmlns:m="http://purl.oclc.org/ooxml/officeDocument/math">
                    <m:r>
                      <a:rPr lang="en-US" b="0" i="1" smtClean="0">
                        <a:latin typeface="Cambria Math" panose="02040503050406030204" pitchFamily="18" charset="0"/>
                      </a:rPr>
                      <m:t>𝑥</m:t>
                    </m:r>
                  </m:oMath>
                </a14:m>
                <a:r>
                  <a:rPr lang="en-US" dirty="0"/>
                  <a:t> is real (from data, not generated)</a:t>
                </a:r>
              </a:p>
            </p:txBody>
          </p:sp>
        </mc:Choice>
        <mc:Fallback xmlns:p="http://schemas.openxmlformats.org/presentationml/2006/main" xmlns:r="http://schemas.openxmlformats.org/officeDocument/2006/relationships" xmlns:a="http://schemas.openxmlformats.org/drawingml/2006/main" xmlns="">
          <p:sp>
            <p:nvSpPr>
              <p:cNvPr id="11" name="TextBox 10">
                <a:extLst>
                  <a:ext uri="{FF2B5EF4-FFF2-40B4-BE49-F238E27FC236}">
                    <a16:creationId xmlns:a16="http://schemas.microsoft.com/office/drawing/2014/main" id="{2DB1BE5C-2B2F-8F24-7C4B-C6B015F38DFA}"/>
                  </a:ext>
                </a:extLst>
              </p:cNvPr>
              <p:cNvSpPr txBox="1">
                <a:spLocks noRot="1" noChangeAspect="1" noMove="1" noResize="1" noEditPoints="1" noAdjustHandles="1" noChangeArrowheads="1" noChangeShapeType="1" noTextEdit="1"/>
              </p:cNvSpPr>
              <p:nvPr/>
            </p:nvSpPr>
            <p:spPr bwMode="auto">
              <a:xfrm>
                <a:off x="317500" y="3048000"/>
                <a:ext cx="9855200" cy="1703030"/>
              </a:xfrm>
              <a:prstGeom prst="rect">
                <a:avLst/>
              </a:prstGeom>
              <a:blipFill>
                <a:blip r:embed="rId4"/>
                <a:stretch>
                  <a:fillRect b="-5.018%"/>
                </a:stretch>
              </a:blipFill>
            </p:spPr>
            <p:txBody>
              <a:bodyPr/>
              <a:lstStyle/>
              <a:p>
                <a:r>
                  <a:rPr lang="en-US">
                    <a:noFill/>
                  </a:rPr>
                  <a:t> </a:t>
                </a:r>
              </a:p>
            </p:txBody>
          </p:sp>
        </mc:Fallback>
      </mc:AlternateContent>
    </p:spTree>
  </p:cSld>
  <p:clrMapOvr>
    <a:masterClrMapping/>
  </p:clrMapOvr>
</p:sld>
</file>

<file path=ppt/slides/slide13.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41A51B2A-C287-DB40-4B5F-B899840D244E}"/>
            </a:ext>
          </a:extLst>
        </p:cNvPr>
        <p:cNvGrpSpPr/>
        <p:nvPr/>
      </p:nvGrpSpPr>
      <p:grpSpPr bwMode="auto">
        <a:xfrm>
          <a:off x="0" y="0"/>
          <a:ext cx="0" cy="0"/>
          <a:chOff x="0" y="0"/>
          <a:chExt cx="0" cy="0"/>
        </a:xfrm>
      </p:grpSpPr>
      <p:sp>
        <p:nvSpPr>
          <p:cNvPr id="41" name="Rectangle: Rounded Corners 40">
            <a:extLst>
              <a:ext uri="{FF2B5EF4-FFF2-40B4-BE49-F238E27FC236}">
                <a16:creationId xmlns:a16="http://schemas.microsoft.com/office/drawing/2014/main" id="{A578B524-EE62-D34A-6DE7-C3775C92F207}"/>
              </a:ext>
            </a:extLst>
          </p:cNvPr>
          <p:cNvSpPr/>
          <p:nvPr/>
        </p:nvSpPr>
        <p:spPr>
          <a:xfrm>
            <a:off x="3819494" y="2447048"/>
            <a:ext cx="2967987" cy="840331"/>
          </a:xfrm>
          <a:prstGeom prst="roundRect">
            <a:avLst/>
          </a:prstGeom>
          <a:noFill/>
          <a:ln w="19050">
            <a:solidFill>
              <a:schemeClr val="tx1"/>
            </a:solidFill>
            <a:prstDash val="sysDot"/>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Future desired states</a:t>
            </a:r>
          </a:p>
        </p:txBody>
      </p:sp>
      <p:cxnSp>
        <p:nvCxnSpPr>
          <p:cNvPr id="65" name="Connector: Elbow 64">
            <a:extLst>
              <a:ext uri="{FF2B5EF4-FFF2-40B4-BE49-F238E27FC236}">
                <a16:creationId xmlns:a16="http://schemas.microsoft.com/office/drawing/2014/main" id="{D5B4A1C7-41D5-773E-98B8-45CE644F8AAB}"/>
              </a:ext>
            </a:extLst>
          </p:cNvPr>
          <p:cNvCxnSpPr>
            <a:cxnSpLocks/>
          </p:cNvCxnSpPr>
          <p:nvPr/>
        </p:nvCxnSpPr>
        <p:spPr bwMode="auto">
          <a:xfrm>
            <a:off x="7662672" y="4535752"/>
            <a:ext cx="2406942"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9BBC4C0-5BA5-88B3-0BB8-D58894AF6557}"/>
              </a:ext>
            </a:extLst>
          </p:cNvPr>
          <p:cNvCxnSpPr>
            <a:cxnSpLocks/>
          </p:cNvCxnSpPr>
          <p:nvPr/>
        </p:nvCxnSpPr>
        <p:spPr bwMode="auto">
          <a:xfrm rot="5400000">
            <a:off x="6667688" y="841890"/>
            <a:ext cx="2" cy="8003646"/>
          </a:xfrm>
          <a:prstGeom prst="bentConnector3">
            <a:avLst>
              <a:gd name="adj1" fmla="val 1143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1367839-A51B-C8A0-43D0-19AA4FA73C1C}"/>
              </a:ext>
            </a:extLst>
          </p:cNvPr>
          <p:cNvCxnSpPr>
            <a:cxnSpLocks/>
          </p:cNvCxnSpPr>
          <p:nvPr/>
        </p:nvCxnSpPr>
        <p:spPr bwMode="auto">
          <a:xfrm flipV="1">
            <a:off x="3301790" y="4560177"/>
            <a:ext cx="332826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F4C595E-4825-F13D-4098-D86E118357A5}"/>
              </a:ext>
            </a:extLst>
          </p:cNvPr>
          <p:cNvSpPr>
            <a:spLocks noGrp="1"/>
          </p:cNvSpPr>
          <p:nvPr>
            <p:ph type="title"/>
          </p:nvPr>
        </p:nvSpPr>
        <p:spPr bwMode="auto"/>
        <p:txBody>
          <a:bodyPr/>
          <a:lstStyle/>
          <a:p>
            <a:pPr>
              <a:defRPr/>
            </a:pPr>
            <a:r>
              <a:rPr lang="en-US" sz="3400" dirty="0"/>
              <a:t>GAN and </a:t>
            </a:r>
            <a:r>
              <a:rPr lang="en-US" sz="3400" noProof="0" dirty="0"/>
              <a:t>Reinforcement Learning</a:t>
            </a:r>
            <a:endParaRPr sz="3400" dirty="0"/>
          </a:p>
        </p:txBody>
      </p:sp>
      <p:sp>
        <p:nvSpPr>
          <p:cNvPr id="4" name="Slide Number Placeholder 3">
            <a:extLst>
              <a:ext uri="{FF2B5EF4-FFF2-40B4-BE49-F238E27FC236}">
                <a16:creationId xmlns:a16="http://schemas.microsoft.com/office/drawing/2014/main" id="{AC9EBAB6-EE7B-E472-F129-6B735EB60B9F}"/>
              </a:ext>
            </a:extLst>
          </p:cNvPr>
          <p:cNvSpPr>
            <a:spLocks noGrp="1"/>
          </p:cNvSpPr>
          <p:nvPr>
            <p:ph type="sldNum" sz="quarter" idx="11"/>
          </p:nvPr>
        </p:nvSpPr>
        <p:spPr bwMode="auto"/>
        <p:txBody>
          <a:bodyPr/>
          <a:lstStyle/>
          <a:p>
            <a:pPr>
              <a:defRPr/>
            </a:pPr>
            <a:fld id="{CE58CB1E-F828-4F11-99E0-327109AF9DA4}" type="slidenum">
              <a:rPr lang="de-DE"/>
              <a:t>13</a:t>
            </a:fld>
            <a:endParaRPr lang="de-DE" dirty="0"/>
          </a:p>
        </p:txBody>
      </p:sp>
      <p:sp>
        <p:nvSpPr>
          <p:cNvPr id="6" name="Footer Placeholder 1">
            <a:extLst>
              <a:ext uri="{FF2B5EF4-FFF2-40B4-BE49-F238E27FC236}">
                <a16:creationId xmlns:a16="http://schemas.microsoft.com/office/drawing/2014/main" id="{7AF42105-67EA-6DEC-7B56-D78A8151D4CD}"/>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sp>
        <p:nvSpPr>
          <p:cNvPr id="2" name="Rectangle: Rounded Corners 1">
            <a:extLst>
              <a:ext uri="{FF2B5EF4-FFF2-40B4-BE49-F238E27FC236}">
                <a16:creationId xmlns:a16="http://schemas.microsoft.com/office/drawing/2014/main" id="{A9795F9F-C2D4-B5AA-8AD7-3F302B5B1315}"/>
              </a:ext>
            </a:extLst>
          </p:cNvPr>
          <p:cNvSpPr/>
          <p:nvPr/>
        </p:nvSpPr>
        <p:spPr>
          <a:xfrm>
            <a:off x="6630083" y="4270615"/>
            <a:ext cx="1194297" cy="566686"/>
          </a:xfrm>
          <a:prstGeom prst="roundRect">
            <a:avLst/>
          </a:prstGeom>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000" dirty="0"/>
              <a:t>Policy</a:t>
            </a:r>
          </a:p>
        </p:txBody>
      </p:sp>
      <p:sp>
        <p:nvSpPr>
          <p:cNvPr id="5" name="Rectangle: Rounded Corners 4">
            <a:extLst>
              <a:ext uri="{FF2B5EF4-FFF2-40B4-BE49-F238E27FC236}">
                <a16:creationId xmlns:a16="http://schemas.microsoft.com/office/drawing/2014/main" id="{95188170-CFFB-72E6-B6F7-004F12358C9C}"/>
              </a:ext>
            </a:extLst>
          </p:cNvPr>
          <p:cNvSpPr/>
          <p:nvPr/>
        </p:nvSpPr>
        <p:spPr>
          <a:xfrm>
            <a:off x="10069614" y="4270614"/>
            <a:ext cx="1194297" cy="56668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Physics simulator</a:t>
            </a:r>
          </a:p>
        </p:txBody>
      </p:sp>
      <p:sp>
        <p:nvSpPr>
          <p:cNvPr id="7" name="TextBox 6">
            <a:extLst>
              <a:ext uri="{FF2B5EF4-FFF2-40B4-BE49-F238E27FC236}">
                <a16:creationId xmlns:a16="http://schemas.microsoft.com/office/drawing/2014/main" id="{F529D2B2-6B66-E0E0-E0AB-E1E6BFF30DD8}"/>
              </a:ext>
            </a:extLst>
          </p:cNvPr>
          <p:cNvSpPr txBox="1"/>
          <p:nvPr/>
        </p:nvSpPr>
        <p:spPr>
          <a:xfrm>
            <a:off x="10556396" y="4837092"/>
            <a:ext cx="951212" cy="283548"/>
          </a:xfrm>
          <a:prstGeom prst="rect">
            <a:avLst/>
          </a:prstGeom>
          <a:noFill/>
        </p:spPr>
        <p:txBody>
          <a:bodyPr wrap="square" lIns="0" tIns="0" rIns="0" bIns="0" rtlCol="0">
            <a:spAutoFit/>
          </a:bodyPr>
          <a:lstStyle/>
          <a:p>
            <a:pPr algn="ctr">
              <a:lnSpc>
                <a:spcPct val="114%"/>
              </a:lnSpc>
            </a:pPr>
            <a:r>
              <a:rPr lang="en-US" sz="1400" dirty="0">
                <a:latin typeface="+mn-lt"/>
              </a:rPr>
              <a:t>State</a:t>
            </a:r>
          </a:p>
        </p:txBody>
      </p:sp>
      <p:sp>
        <p:nvSpPr>
          <p:cNvPr id="8" name="TextBox 7">
            <a:extLst>
              <a:ext uri="{FF2B5EF4-FFF2-40B4-BE49-F238E27FC236}">
                <a16:creationId xmlns:a16="http://schemas.microsoft.com/office/drawing/2014/main" id="{43170C7F-B85E-3A7A-D063-67BDB7B67990}"/>
              </a:ext>
            </a:extLst>
          </p:cNvPr>
          <p:cNvSpPr txBox="1"/>
          <p:nvPr/>
        </p:nvSpPr>
        <p:spPr>
          <a:xfrm>
            <a:off x="7763569" y="4253898"/>
            <a:ext cx="951212" cy="283548"/>
          </a:xfrm>
          <a:prstGeom prst="rect">
            <a:avLst/>
          </a:prstGeom>
          <a:noFill/>
        </p:spPr>
        <p:txBody>
          <a:bodyPr wrap="square" lIns="0" tIns="0" rIns="0" bIns="0" rtlCol="0">
            <a:spAutoFit/>
          </a:bodyPr>
          <a:lstStyle/>
          <a:p>
            <a:pPr algn="ctr">
              <a:lnSpc>
                <a:spcPct val="114%"/>
              </a:lnSpc>
            </a:pPr>
            <a:r>
              <a:rPr lang="en-US" sz="1400" dirty="0">
                <a:latin typeface="+mn-lt"/>
              </a:rPr>
              <a:t>Action</a:t>
            </a:r>
          </a:p>
        </p:txBody>
      </p:sp>
      <p:sp>
        <p:nvSpPr>
          <p:cNvPr id="24" name="Rectangle: Rounded Corners 23">
            <a:extLst>
              <a:ext uri="{FF2B5EF4-FFF2-40B4-BE49-F238E27FC236}">
                <a16:creationId xmlns:a16="http://schemas.microsoft.com/office/drawing/2014/main" id="{C445191D-7BD7-C0A2-4553-BC99C7B970AA}"/>
              </a:ext>
            </a:extLst>
          </p:cNvPr>
          <p:cNvSpPr/>
          <p:nvPr/>
        </p:nvSpPr>
        <p:spPr>
          <a:xfrm>
            <a:off x="2033130" y="4270616"/>
            <a:ext cx="1270974" cy="566686"/>
          </a:xfrm>
          <a:prstGeom prst="roundRect">
            <a:avLst/>
          </a:prstGeom>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000" dirty="0"/>
              <a:t>Reward function</a:t>
            </a:r>
          </a:p>
        </p:txBody>
      </p:sp>
      <p:sp>
        <p:nvSpPr>
          <p:cNvPr id="25" name="TextBox 24">
            <a:extLst>
              <a:ext uri="{FF2B5EF4-FFF2-40B4-BE49-F238E27FC236}">
                <a16:creationId xmlns:a16="http://schemas.microsoft.com/office/drawing/2014/main" id="{6531E8B9-E389-67BD-3FF9-6D2D652040AA}"/>
              </a:ext>
            </a:extLst>
          </p:cNvPr>
          <p:cNvSpPr txBox="1"/>
          <p:nvPr/>
        </p:nvSpPr>
        <p:spPr>
          <a:xfrm>
            <a:off x="5696711" y="4592225"/>
            <a:ext cx="743450" cy="225062"/>
          </a:xfrm>
          <a:prstGeom prst="rect">
            <a:avLst/>
          </a:prstGeom>
          <a:noFill/>
        </p:spPr>
        <p:txBody>
          <a:bodyPr wrap="square" lIns="0" tIns="0" rIns="0" bIns="0" rtlCol="0">
            <a:spAutoFit/>
          </a:bodyPr>
          <a:lstStyle/>
          <a:p>
            <a:pPr algn="ctr">
              <a:lnSpc>
                <a:spcPct val="114%"/>
              </a:lnSpc>
            </a:pPr>
            <a:r>
              <a:rPr lang="en-US" sz="1400" dirty="0">
                <a:latin typeface="+mn-lt"/>
              </a:rPr>
              <a:t>Reward</a:t>
            </a:r>
          </a:p>
        </p:txBody>
      </p:sp>
      <p:sp>
        <p:nvSpPr>
          <p:cNvPr id="26" name="Rectangle: Rounded Corners 25">
            <a:extLst>
              <a:ext uri="{FF2B5EF4-FFF2-40B4-BE49-F238E27FC236}">
                <a16:creationId xmlns:a16="http://schemas.microsoft.com/office/drawing/2014/main" id="{9C4DF989-1900-A809-0B89-0844EA8B7186}"/>
              </a:ext>
            </a:extLst>
          </p:cNvPr>
          <p:cNvSpPr/>
          <p:nvPr/>
        </p:nvSpPr>
        <p:spPr>
          <a:xfrm>
            <a:off x="6630083" y="4270614"/>
            <a:ext cx="1194297" cy="56668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Policy (Generator)</a:t>
            </a:r>
          </a:p>
        </p:txBody>
      </p:sp>
      <p:sp>
        <p:nvSpPr>
          <p:cNvPr id="27" name="Rectangle: Rounded Corners 26">
            <a:extLst>
              <a:ext uri="{FF2B5EF4-FFF2-40B4-BE49-F238E27FC236}">
                <a16:creationId xmlns:a16="http://schemas.microsoft.com/office/drawing/2014/main" id="{C8087EF1-2216-4F6C-B735-65D723BFD4A3}"/>
              </a:ext>
            </a:extLst>
          </p:cNvPr>
          <p:cNvSpPr/>
          <p:nvPr/>
        </p:nvSpPr>
        <p:spPr>
          <a:xfrm>
            <a:off x="2022270" y="4270614"/>
            <a:ext cx="1281833" cy="56668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Discriminator</a:t>
            </a:r>
          </a:p>
        </p:txBody>
      </p:sp>
      <p:cxnSp>
        <p:nvCxnSpPr>
          <p:cNvPr id="28" name="Connector: Elbow 27">
            <a:extLst>
              <a:ext uri="{FF2B5EF4-FFF2-40B4-BE49-F238E27FC236}">
                <a16:creationId xmlns:a16="http://schemas.microsoft.com/office/drawing/2014/main" id="{095F8715-6C6D-EBBB-0378-2E4FD6B8B634}"/>
              </a:ext>
            </a:extLst>
          </p:cNvPr>
          <p:cNvCxnSpPr>
            <a:cxnSpLocks/>
          </p:cNvCxnSpPr>
          <p:nvPr/>
        </p:nvCxnSpPr>
        <p:spPr>
          <a:xfrm rot="16200000" flipH="1">
            <a:off x="1522943" y="3980051"/>
            <a:ext cx="679914" cy="3187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C1D0259-FF01-9EC9-7A1A-32A3FA491DF6}"/>
              </a:ext>
            </a:extLst>
          </p:cNvPr>
          <p:cNvGrpSpPr/>
          <p:nvPr/>
        </p:nvGrpSpPr>
        <p:grpSpPr>
          <a:xfrm>
            <a:off x="904715" y="3142365"/>
            <a:ext cx="1619350" cy="731678"/>
            <a:chOff x="410860" y="2679354"/>
            <a:chExt cx="1285336" cy="580759"/>
          </a:xfrm>
        </p:grpSpPr>
        <p:sp>
          <p:nvSpPr>
            <p:cNvPr id="30" name="Flowchart: Magnetic Disk 29">
              <a:extLst>
                <a:ext uri="{FF2B5EF4-FFF2-40B4-BE49-F238E27FC236}">
                  <a16:creationId xmlns:a16="http://schemas.microsoft.com/office/drawing/2014/main" id="{FAE23D25-3282-9D0C-EB6A-83157DB33395}"/>
                </a:ext>
              </a:extLst>
            </p:cNvPr>
            <p:cNvSpPr/>
            <p:nvPr/>
          </p:nvSpPr>
          <p:spPr>
            <a:xfrm>
              <a:off x="620126" y="2679354"/>
              <a:ext cx="866804" cy="580759"/>
            </a:xfrm>
            <a:prstGeom prst="flowChartMagneticDisk">
              <a:avLst/>
            </a:prstGeom>
            <a:solidFill>
              <a:schemeClr val="bg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dirty="0"/>
            </a:p>
          </p:txBody>
        </p:sp>
        <p:sp>
          <p:nvSpPr>
            <p:cNvPr id="40" name="TextBox 39">
              <a:extLst>
                <a:ext uri="{FF2B5EF4-FFF2-40B4-BE49-F238E27FC236}">
                  <a16:creationId xmlns:a16="http://schemas.microsoft.com/office/drawing/2014/main" id="{6E908684-1AD0-10E3-D1EC-A7414AD8CD85}"/>
                </a:ext>
              </a:extLst>
            </p:cNvPr>
            <p:cNvSpPr txBox="1"/>
            <p:nvPr/>
          </p:nvSpPr>
          <p:spPr>
            <a:xfrm>
              <a:off x="410860" y="2871302"/>
              <a:ext cx="1285336" cy="373565"/>
            </a:xfrm>
            <a:prstGeom prst="rect">
              <a:avLst/>
            </a:prstGeom>
            <a:noFill/>
          </p:spPr>
          <p:txBody>
            <a:bodyPr wrap="square" lIns="0" tIns="0" rIns="0" bIns="0" rtlCol="0" anchor="ctr">
              <a:spAutoFit/>
            </a:bodyPr>
            <a:lstStyle/>
            <a:p>
              <a:pPr algn="ctr">
                <a:lnSpc>
                  <a:spcPct val="114%"/>
                </a:lnSpc>
              </a:pPr>
              <a:r>
                <a:rPr lang="en-US" sz="1400" dirty="0">
                  <a:latin typeface="+mn-lt"/>
                </a:rPr>
                <a:t>Reference</a:t>
              </a:r>
            </a:p>
            <a:p>
              <a:pPr algn="ctr">
                <a:lnSpc>
                  <a:spcPct val="114%"/>
                </a:lnSpc>
              </a:pPr>
              <a:r>
                <a:rPr lang="en-US" sz="1400" dirty="0">
                  <a:latin typeface="+mn-lt"/>
                </a:rPr>
                <a:t>trajectories</a:t>
              </a:r>
            </a:p>
          </p:txBody>
        </p:sp>
      </p:grpSp>
      <p:sp>
        <p:nvSpPr>
          <p:cNvPr id="47" name="Rectangle: Rounded Corners 46">
            <a:extLst>
              <a:ext uri="{FF2B5EF4-FFF2-40B4-BE49-F238E27FC236}">
                <a16:creationId xmlns:a16="http://schemas.microsoft.com/office/drawing/2014/main" id="{EFD2026F-E428-C27C-394B-6BF425559FBD}"/>
              </a:ext>
            </a:extLst>
          </p:cNvPr>
          <p:cNvSpPr/>
          <p:nvPr/>
        </p:nvSpPr>
        <p:spPr>
          <a:xfrm>
            <a:off x="1078906" y="3032578"/>
            <a:ext cx="2398371" cy="2002396"/>
          </a:xfrm>
          <a:prstGeom prst="roundRect">
            <a:avLst/>
          </a:prstGeom>
          <a:noFill/>
          <a:ln w="19050">
            <a:solidFill>
              <a:schemeClr val="tx1"/>
            </a:solidFill>
            <a:prstDash val="sysDot"/>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endParaRPr lang="en-US" sz="1000" dirty="0"/>
          </a:p>
        </p:txBody>
      </p:sp>
      <p:sp>
        <p:nvSpPr>
          <p:cNvPr id="48" name="TextBox 47">
            <a:extLst>
              <a:ext uri="{FF2B5EF4-FFF2-40B4-BE49-F238E27FC236}">
                <a16:creationId xmlns:a16="http://schemas.microsoft.com/office/drawing/2014/main" id="{A16ADDB4-33F1-5657-BC78-6F2342199030}"/>
              </a:ext>
            </a:extLst>
          </p:cNvPr>
          <p:cNvSpPr txBox="1"/>
          <p:nvPr/>
        </p:nvSpPr>
        <p:spPr>
          <a:xfrm>
            <a:off x="684392" y="2674926"/>
            <a:ext cx="1901612" cy="283548"/>
          </a:xfrm>
          <a:prstGeom prst="rect">
            <a:avLst/>
          </a:prstGeom>
          <a:noFill/>
        </p:spPr>
        <p:txBody>
          <a:bodyPr wrap="square" lIns="0" tIns="0" rIns="0" bIns="0" rtlCol="0">
            <a:spAutoFit/>
          </a:bodyPr>
          <a:lstStyle/>
          <a:p>
            <a:pPr algn="ctr">
              <a:lnSpc>
                <a:spcPct val="114%"/>
              </a:lnSpc>
            </a:pPr>
            <a:r>
              <a:rPr lang="en-US" sz="1400" dirty="0">
                <a:latin typeface="+mn-lt"/>
              </a:rPr>
              <a:t>Reward function</a:t>
            </a:r>
          </a:p>
        </p:txBody>
      </p:sp>
      <p:cxnSp>
        <p:nvCxnSpPr>
          <p:cNvPr id="18" name="Connector: Elbow 17">
            <a:extLst>
              <a:ext uri="{FF2B5EF4-FFF2-40B4-BE49-F238E27FC236}">
                <a16:creationId xmlns:a16="http://schemas.microsoft.com/office/drawing/2014/main" id="{72F6FAB2-00B2-2907-6B49-33C4EEE27560}"/>
              </a:ext>
            </a:extLst>
          </p:cNvPr>
          <p:cNvCxnSpPr>
            <a:cxnSpLocks/>
          </p:cNvCxnSpPr>
          <p:nvPr/>
        </p:nvCxnSpPr>
        <p:spPr bwMode="auto">
          <a:xfrm rot="16200000" flipH="1">
            <a:off x="6399269" y="3442650"/>
            <a:ext cx="1400995" cy="2549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C871FC-35AE-A46B-6E56-DB9E10AE8501}"/>
              </a:ext>
            </a:extLst>
          </p:cNvPr>
          <p:cNvSpPr txBox="1"/>
          <p:nvPr/>
        </p:nvSpPr>
        <p:spPr bwMode="auto">
          <a:xfrm>
            <a:off x="3493788" y="2116789"/>
            <a:ext cx="2014395" cy="225062"/>
          </a:xfrm>
          <a:prstGeom prst="rect">
            <a:avLst/>
          </a:prstGeom>
          <a:noFill/>
        </p:spPr>
        <p:txBody>
          <a:bodyPr wrap="square" lIns="0" tIns="0" rIns="0" bIns="0" rtlCol="0">
            <a:spAutoFit/>
          </a:bodyPr>
          <a:lstStyle/>
          <a:p>
            <a:pPr algn="ctr">
              <a:lnSpc>
                <a:spcPct val="114%"/>
              </a:lnSpc>
            </a:pPr>
            <a:r>
              <a:rPr lang="en-US" sz="1400" dirty="0">
                <a:latin typeface="+mn-lt"/>
              </a:rPr>
              <a:t>Desired future states</a:t>
            </a:r>
          </a:p>
        </p:txBody>
      </p:sp>
      <p:sp>
        <p:nvSpPr>
          <p:cNvPr id="20" name="Rectangle: Rounded Corners 19">
            <a:extLst>
              <a:ext uri="{FF2B5EF4-FFF2-40B4-BE49-F238E27FC236}">
                <a16:creationId xmlns:a16="http://schemas.microsoft.com/office/drawing/2014/main" id="{8C3A883F-76F7-7C94-AD59-1DD067810676}"/>
              </a:ext>
            </a:extLst>
          </p:cNvPr>
          <p:cNvSpPr/>
          <p:nvPr/>
        </p:nvSpPr>
        <p:spPr bwMode="auto">
          <a:xfrm>
            <a:off x="3933339" y="2564643"/>
            <a:ext cx="1343184" cy="609951"/>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100" dirty="0">
                <a:latin typeface="+mn-lt"/>
              </a:rPr>
              <a:t>Robot, task and environment</a:t>
            </a:r>
          </a:p>
          <a:p>
            <a:pPr algn="ctr">
              <a:lnSpc>
                <a:spcPct val="114%"/>
              </a:lnSpc>
            </a:pPr>
            <a:r>
              <a:rPr lang="en-US" sz="1100" dirty="0">
                <a:latin typeface="+mn-lt"/>
              </a:rPr>
              <a:t> description</a:t>
            </a:r>
          </a:p>
        </p:txBody>
      </p:sp>
      <p:sp>
        <p:nvSpPr>
          <p:cNvPr id="21" name="Rectangle: Rounded Corners 20">
            <a:extLst>
              <a:ext uri="{FF2B5EF4-FFF2-40B4-BE49-F238E27FC236}">
                <a16:creationId xmlns:a16="http://schemas.microsoft.com/office/drawing/2014/main" id="{9693933A-6926-BEF9-7477-1AC4B25453DC}"/>
              </a:ext>
            </a:extLst>
          </p:cNvPr>
          <p:cNvSpPr/>
          <p:nvPr/>
        </p:nvSpPr>
        <p:spPr bwMode="auto">
          <a:xfrm>
            <a:off x="5508183" y="2564643"/>
            <a:ext cx="1175633" cy="609951"/>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100" dirty="0"/>
              <a:t>Trajectory planning algorithm</a:t>
            </a:r>
          </a:p>
        </p:txBody>
      </p:sp>
      <p:cxnSp>
        <p:nvCxnSpPr>
          <p:cNvPr id="22" name="Straight Arrow Connector 21">
            <a:extLst>
              <a:ext uri="{FF2B5EF4-FFF2-40B4-BE49-F238E27FC236}">
                <a16:creationId xmlns:a16="http://schemas.microsoft.com/office/drawing/2014/main" id="{7AD41A08-E623-0328-FAC0-5AF01F284106}"/>
              </a:ext>
            </a:extLst>
          </p:cNvPr>
          <p:cNvCxnSpPr>
            <a:stCxn id="20" idx="3"/>
            <a:endCxn id="21" idx="1"/>
          </p:cNvCxnSpPr>
          <p:nvPr/>
        </p:nvCxnSpPr>
        <p:spPr bwMode="auto">
          <a:xfrm>
            <a:off x="5276523" y="2869619"/>
            <a:ext cx="231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650D7D-0B72-B46E-095F-C1029A91704A}"/>
              </a:ext>
            </a:extLst>
          </p:cNvPr>
          <p:cNvCxnSpPr>
            <a:cxnSpLocks/>
            <a:stCxn id="21" idx="3"/>
          </p:cNvCxnSpPr>
          <p:nvPr/>
        </p:nvCxnSpPr>
        <p:spPr bwMode="auto">
          <a:xfrm>
            <a:off x="6683816" y="2869619"/>
            <a:ext cx="78093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AACB2F4-C9F3-E4A5-9E72-FED1D4C3030D}"/>
              </a:ext>
            </a:extLst>
          </p:cNvPr>
          <p:cNvSpPr/>
          <p:nvPr/>
        </p:nvSpPr>
        <p:spPr bwMode="auto">
          <a:xfrm>
            <a:off x="7464746" y="2718134"/>
            <a:ext cx="298162" cy="298162"/>
          </a:xfrm>
          <a:prstGeom prst="ellipse">
            <a:avLst/>
          </a:prstGeom>
          <a:noFill/>
          <a:ln w="9525">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s-ES" dirty="0">
                <a:solidFill>
                  <a:sysClr val="windowText" lastClr="000000"/>
                </a:solidFill>
              </a:rPr>
              <a:t>1</a:t>
            </a:r>
            <a:endParaRPr lang="en-US" dirty="0">
              <a:solidFill>
                <a:sysClr val="windowText" lastClr="000000"/>
              </a:solidFill>
            </a:endParaRPr>
          </a:p>
        </p:txBody>
      </p:sp>
      <p:cxnSp>
        <p:nvCxnSpPr>
          <p:cNvPr id="32" name="Straight Connector 31">
            <a:extLst>
              <a:ext uri="{FF2B5EF4-FFF2-40B4-BE49-F238E27FC236}">
                <a16:creationId xmlns:a16="http://schemas.microsoft.com/office/drawing/2014/main" id="{A967D82A-610F-B318-5F58-A0DA7C75EE9D}"/>
              </a:ext>
            </a:extLst>
          </p:cNvPr>
          <p:cNvCxnSpPr>
            <a:cxnSpLocks/>
          </p:cNvCxnSpPr>
          <p:nvPr/>
        </p:nvCxnSpPr>
        <p:spPr>
          <a:xfrm>
            <a:off x="1826371" y="4701627"/>
            <a:ext cx="203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6DB4C03-A8ED-67CE-1F75-4D6E90CCC1A8}"/>
              </a:ext>
            </a:extLst>
          </p:cNvPr>
          <p:cNvCxnSpPr/>
          <p:nvPr/>
        </p:nvCxnSpPr>
        <p:spPr>
          <a:xfrm>
            <a:off x="1826371" y="4701627"/>
            <a:ext cx="194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6C51A4E5-9053-05C1-D859-69A8693EF95C}"/>
              </a:ext>
            </a:extLst>
          </p:cNvPr>
          <p:cNvSpPr/>
          <p:nvPr/>
        </p:nvSpPr>
        <p:spPr bwMode="auto">
          <a:xfrm>
            <a:off x="1530972" y="4538930"/>
            <a:ext cx="298162" cy="298162"/>
          </a:xfrm>
          <a:prstGeom prst="ellipse">
            <a:avLst/>
          </a:prstGeom>
          <a:noFill/>
          <a:ln w="9525">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s-ES" dirty="0">
                <a:solidFill>
                  <a:sysClr val="windowText" lastClr="000000"/>
                </a:solidFill>
              </a:rPr>
              <a:t>1</a:t>
            </a:r>
            <a:endParaRPr lang="en-US" dirty="0">
              <a:solidFill>
                <a:sysClr val="windowText" lastClr="000000"/>
              </a:solidFill>
            </a:endParaRPr>
          </a:p>
        </p:txBody>
      </p:sp>
    </p:spTree>
    <p:extLst>
      <p:ext uri="{BB962C8B-B14F-4D97-AF65-F5344CB8AC3E}">
        <p14:creationId xmlns:p14="http://schemas.microsoft.com/office/powerpoint/2010/main" val="414554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
</file>

<file path=ppt/slides/slide14.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7D29EC28-4912-22F3-A962-5C50F5EEA7B5}"/>
            </a:ext>
          </a:extLst>
        </p:cNvPr>
        <p:cNvGrpSpPr/>
        <p:nvPr/>
      </p:nvGrpSpPr>
      <p:grpSpPr bwMode="auto">
        <a:xfrm>
          <a:off x="0" y="0"/>
          <a:ext cx="0" cy="0"/>
          <a:chOff x="0" y="0"/>
          <a:chExt cx="0" cy="0"/>
        </a:xfrm>
      </p:grpSpPr>
      <p:sp>
        <p:nvSpPr>
          <p:cNvPr id="3" name="Title 2">
            <a:extLst>
              <a:ext uri="{FF2B5EF4-FFF2-40B4-BE49-F238E27FC236}">
                <a16:creationId xmlns:a16="http://schemas.microsoft.com/office/drawing/2014/main" id="{F9585F37-D0A4-3A02-B223-29AD823CB1AF}"/>
              </a:ext>
            </a:extLst>
          </p:cNvPr>
          <p:cNvSpPr>
            <a:spLocks noGrp="1"/>
          </p:cNvSpPr>
          <p:nvPr>
            <p:ph type="title"/>
          </p:nvPr>
        </p:nvSpPr>
        <p:spPr bwMode="auto"/>
        <p:txBody>
          <a:bodyPr/>
          <a:lstStyle/>
          <a:p>
            <a:pPr>
              <a:defRPr/>
            </a:pPr>
            <a:r>
              <a:rPr lang="en-US" sz="3400" dirty="0"/>
              <a:t>Reference Policy and Discriminator Architecture </a:t>
            </a:r>
            <a:r>
              <a:rPr lang="en-US" sz="1200" dirty="0"/>
              <a:t>[4]</a:t>
            </a:r>
            <a:endParaRPr sz="1200" dirty="0"/>
          </a:p>
        </p:txBody>
      </p:sp>
      <p:sp>
        <p:nvSpPr>
          <p:cNvPr id="4" name="Slide Number Placeholder 3">
            <a:extLst>
              <a:ext uri="{FF2B5EF4-FFF2-40B4-BE49-F238E27FC236}">
                <a16:creationId xmlns:a16="http://schemas.microsoft.com/office/drawing/2014/main" id="{0C7A714D-6F28-45DE-4B3D-422B828C3F72}"/>
              </a:ext>
            </a:extLst>
          </p:cNvPr>
          <p:cNvSpPr>
            <a:spLocks noGrp="1"/>
          </p:cNvSpPr>
          <p:nvPr>
            <p:ph type="sldNum" sz="quarter" idx="11"/>
          </p:nvPr>
        </p:nvSpPr>
        <p:spPr bwMode="auto"/>
        <p:txBody>
          <a:bodyPr/>
          <a:lstStyle/>
          <a:p>
            <a:pPr>
              <a:defRPr/>
            </a:pPr>
            <a:fld id="{CE58CB1E-F828-4F11-99E0-327109AF9DA4}" type="slidenum">
              <a:rPr lang="de-DE"/>
              <a:t>14</a:t>
            </a:fld>
            <a:endParaRPr lang="de-DE" dirty="0"/>
          </a:p>
        </p:txBody>
      </p:sp>
      <p:sp>
        <p:nvSpPr>
          <p:cNvPr id="6" name="Footer Placeholder 1">
            <a:extLst>
              <a:ext uri="{FF2B5EF4-FFF2-40B4-BE49-F238E27FC236}">
                <a16:creationId xmlns:a16="http://schemas.microsoft.com/office/drawing/2014/main" id="{D4539BC0-5E73-6443-DC1F-2CB595C96247}"/>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pic>
        <p:nvPicPr>
          <p:cNvPr id="9" name="Picture 8">
            <a:extLst>
              <a:ext uri="{FF2B5EF4-FFF2-40B4-BE49-F238E27FC236}">
                <a16:creationId xmlns:a16="http://schemas.microsoft.com/office/drawing/2014/main" id="{E208C5EC-BCAE-3813-0B06-D5D24778DF9D}"/>
              </a:ext>
            </a:extLst>
          </p:cNvPr>
          <p:cNvPicPr>
            <a:picLocks noChangeAspect="1"/>
          </p:cNvPicPr>
          <p:nvPr/>
        </p:nvPicPr>
        <p:blipFill>
          <a:blip r:embed="rId3"/>
          <a:srcRect l="0.658%" t="2.629%" r="-0.658%" b="2.518%"/>
          <a:stretch/>
        </p:blipFill>
        <p:spPr>
          <a:xfrm>
            <a:off x="2404891" y="2542372"/>
            <a:ext cx="3019539" cy="3340099"/>
          </a:xfrm>
          <a:prstGeom prst="rect">
            <a:avLst/>
          </a:prstGeom>
        </p:spPr>
      </p:pic>
      <p:pic>
        <p:nvPicPr>
          <p:cNvPr id="10" name="Picture 9">
            <a:extLst>
              <a:ext uri="{FF2B5EF4-FFF2-40B4-BE49-F238E27FC236}">
                <a16:creationId xmlns:a16="http://schemas.microsoft.com/office/drawing/2014/main" id="{7C4F32A9-812B-F806-3833-4EFA197E24FA}"/>
              </a:ext>
            </a:extLst>
          </p:cNvPr>
          <p:cNvPicPr>
            <a:picLocks noChangeAspect="1"/>
          </p:cNvPicPr>
          <p:nvPr/>
        </p:nvPicPr>
        <p:blipFill>
          <a:blip r:embed="rId4"/>
          <a:srcRect t="4.873%" r="3.573%" b="2.799%"/>
          <a:stretch/>
        </p:blipFill>
        <p:spPr>
          <a:xfrm>
            <a:off x="6767571" y="2542372"/>
            <a:ext cx="3019539" cy="3340100"/>
          </a:xfrm>
          <a:prstGeom prst="rect">
            <a:avLst/>
          </a:prstGeom>
        </p:spPr>
      </p:pic>
    </p:spTree>
    <p:extLst>
      <p:ext uri="{BB962C8B-B14F-4D97-AF65-F5344CB8AC3E}">
        <p14:creationId xmlns:p14="http://schemas.microsoft.com/office/powerpoint/2010/main" val="278079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
</file>

<file path=ppt/slides/slide15.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32B4104E-E06D-27BD-D094-8C1055BC3CE7}"/>
            </a:ext>
          </a:extLst>
        </p:cNvPr>
        <p:cNvGrpSpPr/>
        <p:nvPr/>
      </p:nvGrpSpPr>
      <p:grpSpPr bwMode="auto">
        <a:xfrm>
          <a:off x="0" y="0"/>
          <a:ext cx="0" cy="0"/>
          <a:chOff x="0" y="0"/>
          <a:chExt cx="0" cy="0"/>
        </a:xfrm>
      </p:grpSpPr>
      <p:sp>
        <p:nvSpPr>
          <p:cNvPr id="3" name="Title 2">
            <a:extLst>
              <a:ext uri="{FF2B5EF4-FFF2-40B4-BE49-F238E27FC236}">
                <a16:creationId xmlns:a16="http://schemas.microsoft.com/office/drawing/2014/main" id="{C7C024BB-13E9-DAB3-EAD6-F3E68ECF6A33}"/>
              </a:ext>
            </a:extLst>
          </p:cNvPr>
          <p:cNvSpPr>
            <a:spLocks noGrp="1"/>
          </p:cNvSpPr>
          <p:nvPr>
            <p:ph type="title"/>
          </p:nvPr>
        </p:nvSpPr>
        <p:spPr bwMode="auto"/>
        <p:txBody>
          <a:bodyPr/>
          <a:lstStyle/>
          <a:p>
            <a:pPr>
              <a:defRPr/>
            </a:pPr>
            <a:r>
              <a:rPr lang="en-US" sz="3400" dirty="0"/>
              <a:t>Constraints</a:t>
            </a:r>
            <a:endParaRPr sz="3400" dirty="0"/>
          </a:p>
        </p:txBody>
      </p:sp>
      <p:sp>
        <p:nvSpPr>
          <p:cNvPr id="4" name="Slide Number Placeholder 3">
            <a:extLst>
              <a:ext uri="{FF2B5EF4-FFF2-40B4-BE49-F238E27FC236}">
                <a16:creationId xmlns:a16="http://schemas.microsoft.com/office/drawing/2014/main" id="{A2DCA819-E7D4-23BA-CF25-30B6F97E06FD}"/>
              </a:ext>
            </a:extLst>
          </p:cNvPr>
          <p:cNvSpPr>
            <a:spLocks noGrp="1"/>
          </p:cNvSpPr>
          <p:nvPr>
            <p:ph type="sldNum" sz="quarter" idx="11"/>
          </p:nvPr>
        </p:nvSpPr>
        <p:spPr bwMode="auto"/>
        <p:txBody>
          <a:bodyPr/>
          <a:lstStyle/>
          <a:p>
            <a:pPr>
              <a:defRPr/>
            </a:pPr>
            <a:fld id="{CE58CB1E-F828-4F11-99E0-327109AF9DA4}" type="slidenum">
              <a:rPr lang="de-DE"/>
              <a:t>15</a:t>
            </a:fld>
            <a:endParaRPr lang="de-DE" dirty="0"/>
          </a:p>
        </p:txBody>
      </p:sp>
      <p:sp>
        <p:nvSpPr>
          <p:cNvPr id="6" name="Footer Placeholder 1">
            <a:extLst>
              <a:ext uri="{FF2B5EF4-FFF2-40B4-BE49-F238E27FC236}">
                <a16:creationId xmlns:a16="http://schemas.microsoft.com/office/drawing/2014/main" id="{5F99A032-4335-992E-6C15-D65B8A159A46}"/>
              </a:ext>
            </a:extLst>
          </p:cNvPr>
          <p:cNvSpPr txBox="1">
            <a:spLocks/>
          </p:cNvSpPr>
          <p:nvPr/>
        </p:nvSpPr>
        <p:spPr bwMode="auto">
          <a:xfrm>
            <a:off x="0" y="6561942"/>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graphicFrame>
        <p:nvGraphicFramePr>
          <p:cNvPr id="9" name="Table 8">
            <a:extLst>
              <a:ext uri="{FF2B5EF4-FFF2-40B4-BE49-F238E27FC236}">
                <a16:creationId xmlns:a16="http://schemas.microsoft.com/office/drawing/2014/main" id="{90C82EC8-AADE-B03D-20DC-B2C44A83A462}"/>
              </a:ext>
            </a:extLst>
          </p:cNvPr>
          <p:cNvGraphicFramePr>
            <a:graphicFrameLocks noGrp="1"/>
          </p:cNvGraphicFramePr>
          <p:nvPr>
            <p:extLst>
              <p:ext uri="{D42A27DB-BD31-4B8C-83A1-F6EECF244321}">
                <p14:modId xmlns:p14="http://schemas.microsoft.com/office/powerpoint/2010/main" val="1687672284"/>
              </p:ext>
            </p:extLst>
          </p:nvPr>
        </p:nvGraphicFramePr>
        <p:xfrm>
          <a:off x="2365318" y="2436460"/>
          <a:ext cx="7461363" cy="2997690"/>
        </p:xfrm>
        <a:graphic>
          <a:graphicData uri="http://purl.oclc.org/ooxml/drawingml/table">
            <a:tbl>
              <a:tblPr firstRow="1" bandRow="1">
                <a:tableStyleId>{5C22544A-7EE6-4342-B048-85BDC9FD1C3A}</a:tableStyleId>
              </a:tblPr>
              <a:tblGrid>
                <a:gridCol w="2726550">
                  <a:extLst>
                    <a:ext uri="{9D8B030D-6E8A-4147-A177-3AD203B41FA5}">
                      <a16:colId xmlns:a16="http://schemas.microsoft.com/office/drawing/2014/main" val="1289337439"/>
                    </a:ext>
                  </a:extLst>
                </a:gridCol>
                <a:gridCol w="1612474">
                  <a:extLst>
                    <a:ext uri="{9D8B030D-6E8A-4147-A177-3AD203B41FA5}">
                      <a16:colId xmlns:a16="http://schemas.microsoft.com/office/drawing/2014/main" val="2372162651"/>
                    </a:ext>
                  </a:extLst>
                </a:gridCol>
                <a:gridCol w="1216686">
                  <a:extLst>
                    <a:ext uri="{9D8B030D-6E8A-4147-A177-3AD203B41FA5}">
                      <a16:colId xmlns:a16="http://schemas.microsoft.com/office/drawing/2014/main" val="2100337556"/>
                    </a:ext>
                  </a:extLst>
                </a:gridCol>
                <a:gridCol w="1905653">
                  <a:extLst>
                    <a:ext uri="{9D8B030D-6E8A-4147-A177-3AD203B41FA5}">
                      <a16:colId xmlns:a16="http://schemas.microsoft.com/office/drawing/2014/main" val="4256873041"/>
                    </a:ext>
                  </a:extLst>
                </a:gridCol>
              </a:tblGrid>
              <a:tr h="753266">
                <a:tc>
                  <a:txBody>
                    <a:bodyPr/>
                    <a:lstStyle/>
                    <a:p>
                      <a:endParaRPr 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400" dirty="0"/>
                        <a:t>Enforced by Trajectory planner</a:t>
                      </a:r>
                    </a:p>
                  </a:txBody>
                  <a:tcPr>
                    <a:lnT w="12700" cap="flat" cmpd="sng" algn="ctr">
                      <a:solidFill>
                        <a:schemeClr val="tx1"/>
                      </a:solidFill>
                      <a:prstDash val="solid"/>
                      <a:round/>
                      <a:headEnd type="none" w="med" len="med"/>
                      <a:tailEnd type="none" w="med" len="med"/>
                    </a:lnT>
                  </a:tcPr>
                </a:tc>
                <a:tc>
                  <a:txBody>
                    <a:bodyPr/>
                    <a:lstStyle/>
                    <a:p>
                      <a:pPr algn="ctr"/>
                      <a:r>
                        <a:rPr lang="en-US" sz="1400" dirty="0"/>
                        <a:t>Enforced by MPC</a:t>
                      </a:r>
                    </a:p>
                  </a:txBody>
                  <a:tcPr>
                    <a:lnT w="12700" cap="flat" cmpd="sng" algn="ctr">
                      <a:solidFill>
                        <a:schemeClr val="tx1"/>
                      </a:solidFill>
                      <a:prstDash val="solid"/>
                      <a:round/>
                      <a:headEnd type="none" w="med" len="med"/>
                      <a:tailEnd type="none" w="med" len="med"/>
                    </a:lnT>
                  </a:tcPr>
                </a:tc>
                <a:tc>
                  <a:txBody>
                    <a:bodyPr/>
                    <a:lstStyle/>
                    <a:p>
                      <a:pPr algn="ctr"/>
                      <a:r>
                        <a:rPr lang="en-US" sz="1400" dirty="0"/>
                        <a:t>Controller learns to enforce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64147267"/>
                  </a:ext>
                </a:extLst>
              </a:tr>
              <a:tr h="341687">
                <a:tc>
                  <a:txBody>
                    <a:bodyPr/>
                    <a:lstStyle/>
                    <a:p>
                      <a:r>
                        <a:rPr lang="en-US" sz="1400" dirty="0"/>
                        <a:t>1. Joint position</a:t>
                      </a:r>
                    </a:p>
                  </a:txBody>
                  <a:tcPr anchor="ctr">
                    <a:lnL w="12700" cap="flat" cmpd="sng" algn="ctr">
                      <a:solidFill>
                        <a:schemeClr val="tx1"/>
                      </a:solidFill>
                      <a:prstDash val="solid"/>
                      <a:round/>
                      <a:headEnd type="none" w="med" len="med"/>
                      <a:tailEnd type="none" w="med" len="med"/>
                    </a:lnL>
                    <a:solidFill>
                      <a:schemeClr val="bg1">
                        <a:lumMod val="85%"/>
                      </a:schemeClr>
                    </a:solidFill>
                  </a:tcPr>
                </a:tc>
                <a:tc>
                  <a:txBody>
                    <a:bodyPr/>
                    <a:lstStyle/>
                    <a:p>
                      <a:pPr algn="ctr"/>
                      <a:r>
                        <a:rPr lang="en-US" sz="1400" dirty="0"/>
                        <a:t>Yes</a:t>
                      </a:r>
                    </a:p>
                  </a:txBody>
                  <a:tcPr anchor="ctr">
                    <a:solidFill>
                      <a:schemeClr val="bg1">
                        <a:lumMod val="85%"/>
                      </a:schemeClr>
                    </a:solidFill>
                  </a:tcPr>
                </a:tc>
                <a:tc>
                  <a:txBody>
                    <a:bodyPr/>
                    <a:lstStyle/>
                    <a:p>
                      <a:pPr algn="ctr"/>
                      <a:r>
                        <a:rPr lang="en-US" sz="1400" dirty="0"/>
                        <a:t>Yes</a:t>
                      </a:r>
                    </a:p>
                  </a:txBody>
                  <a:tcPr anchor="ctr">
                    <a:solidFill>
                      <a:schemeClr val="bg1">
                        <a:lumMod val="85%"/>
                      </a:schemeClr>
                    </a:solidFill>
                  </a:tcPr>
                </a:tc>
                <a:tc>
                  <a:txBody>
                    <a:bodyPr/>
                    <a:lstStyle/>
                    <a:p>
                      <a:pPr algn="ctr"/>
                      <a:endParaRPr lang="en-US" sz="1400" dirty="0"/>
                    </a:p>
                  </a:txBody>
                  <a:tcPr anchor="ctr">
                    <a:lnR w="12700" cap="flat" cmpd="sng" algn="ctr">
                      <a:solidFill>
                        <a:schemeClr val="tx1"/>
                      </a:solidFill>
                      <a:prstDash val="solid"/>
                      <a:round/>
                      <a:headEnd type="none" w="med" len="med"/>
                      <a:tailEnd type="none" w="med" len="med"/>
                    </a:lnR>
                    <a:solidFill>
                      <a:schemeClr val="bg1">
                        <a:lumMod val="85%"/>
                      </a:schemeClr>
                    </a:solidFill>
                  </a:tcPr>
                </a:tc>
                <a:extLst>
                  <a:ext uri="{0D108BD9-81ED-4DB2-BD59-A6C34878D82A}">
                    <a16:rowId xmlns:a16="http://schemas.microsoft.com/office/drawing/2014/main" val="1542575052"/>
                  </a:ext>
                </a:extLst>
              </a:tr>
              <a:tr h="341687">
                <a:tc>
                  <a:txBody>
                    <a:bodyPr/>
                    <a:lstStyle/>
                    <a:p>
                      <a:r>
                        <a:rPr lang="en-US" sz="1400" dirty="0"/>
                        <a:t>2. Joint velocity</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1400" dirty="0"/>
                    </a:p>
                  </a:txBody>
                  <a:tcPr anchor="ctr">
                    <a:solidFill>
                      <a:schemeClr val="bg1"/>
                    </a:solidFill>
                  </a:tcPr>
                </a:tc>
                <a:tc>
                  <a:txBody>
                    <a:bodyPr/>
                    <a:lstStyle/>
                    <a:p>
                      <a:pPr algn="ctr"/>
                      <a:r>
                        <a:rPr lang="en-US" sz="1400" dirty="0"/>
                        <a:t>Yes</a:t>
                      </a:r>
                    </a:p>
                  </a:txBody>
                  <a:tcPr anchor="ctr">
                    <a:solidFill>
                      <a:schemeClr val="bg1"/>
                    </a:solidFill>
                  </a:tcPr>
                </a:tc>
                <a:tc>
                  <a:txBody>
                    <a:bodyPr/>
                    <a:lstStyle/>
                    <a:p>
                      <a:pPr algn="ctr"/>
                      <a:r>
                        <a:rPr lang="en-US" sz="1400" dirty="0"/>
                        <a:t>Yes</a:t>
                      </a:r>
                    </a:p>
                  </a:txBody>
                  <a:tcPr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304467952"/>
                  </a:ext>
                </a:extLst>
              </a:tr>
              <a:tr h="341687">
                <a:tc>
                  <a:txBody>
                    <a:bodyPr/>
                    <a:lstStyle/>
                    <a:p>
                      <a:r>
                        <a:rPr lang="en-US" sz="1400" dirty="0"/>
                        <a:t>3. Joint acceleration</a:t>
                      </a:r>
                    </a:p>
                  </a:txBody>
                  <a:tcPr anchor="ctr">
                    <a:lnL w="12700" cap="flat" cmpd="sng" algn="ctr">
                      <a:solidFill>
                        <a:schemeClr val="tx1"/>
                      </a:solidFill>
                      <a:prstDash val="solid"/>
                      <a:round/>
                      <a:headEnd type="none" w="med" len="med"/>
                      <a:tailEnd type="none" w="med" len="med"/>
                    </a:lnL>
                    <a:solidFill>
                      <a:schemeClr val="bg1">
                        <a:lumMod val="85%"/>
                      </a:schemeClr>
                    </a:solidFill>
                  </a:tcPr>
                </a:tc>
                <a:tc>
                  <a:txBody>
                    <a:bodyPr/>
                    <a:lstStyle/>
                    <a:p>
                      <a:pPr algn="ctr"/>
                      <a:endParaRPr lang="en-US" sz="1400" dirty="0"/>
                    </a:p>
                  </a:txBody>
                  <a:tcPr anchor="ctr">
                    <a:solidFill>
                      <a:schemeClr val="bg1">
                        <a:lumMod val="85%"/>
                      </a:schemeClr>
                    </a:solidFill>
                  </a:tcPr>
                </a:tc>
                <a:tc>
                  <a:txBody>
                    <a:bodyPr/>
                    <a:lstStyle/>
                    <a:p>
                      <a:pPr algn="ctr"/>
                      <a:r>
                        <a:rPr lang="en-US" sz="1400" dirty="0"/>
                        <a:t>Yes</a:t>
                      </a:r>
                    </a:p>
                  </a:txBody>
                  <a:tcPr anchor="ctr">
                    <a:solidFill>
                      <a:schemeClr val="bg1">
                        <a:lumMod val="85%"/>
                      </a:schemeClr>
                    </a:solidFill>
                  </a:tcPr>
                </a:tc>
                <a:tc>
                  <a:txBody>
                    <a:bodyPr/>
                    <a:lstStyle/>
                    <a:p>
                      <a:pPr algn="ctr"/>
                      <a:r>
                        <a:rPr lang="en-US" sz="1400" dirty="0"/>
                        <a:t>Yes</a:t>
                      </a:r>
                    </a:p>
                  </a:txBody>
                  <a:tcPr anchor="ctr">
                    <a:lnR w="12700" cap="flat" cmpd="sng" algn="ctr">
                      <a:solidFill>
                        <a:schemeClr val="tx1"/>
                      </a:solidFill>
                      <a:prstDash val="solid"/>
                      <a:round/>
                      <a:headEnd type="none" w="med" len="med"/>
                      <a:tailEnd type="none" w="med" len="med"/>
                    </a:lnR>
                    <a:solidFill>
                      <a:schemeClr val="bg1">
                        <a:lumMod val="85%"/>
                      </a:schemeClr>
                    </a:solidFill>
                  </a:tcPr>
                </a:tc>
                <a:extLst>
                  <a:ext uri="{0D108BD9-81ED-4DB2-BD59-A6C34878D82A}">
                    <a16:rowId xmlns:a16="http://schemas.microsoft.com/office/drawing/2014/main" val="1412651918"/>
                  </a:ext>
                </a:extLst>
              </a:tr>
              <a:tr h="341687">
                <a:tc>
                  <a:txBody>
                    <a:bodyPr/>
                    <a:lstStyle/>
                    <a:p>
                      <a:r>
                        <a:rPr lang="en-US" sz="1400" dirty="0"/>
                        <a:t>4. Joint torque limits</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endParaRPr lang="en-US" sz="1400" dirty="0"/>
                    </a:p>
                  </a:txBody>
                  <a:tcPr anchor="ctr">
                    <a:solidFill>
                      <a:schemeClr val="bg1"/>
                    </a:solidFill>
                  </a:tcPr>
                </a:tc>
                <a:tc>
                  <a:txBody>
                    <a:bodyPr/>
                    <a:lstStyle/>
                    <a:p>
                      <a:pPr algn="ctr"/>
                      <a:r>
                        <a:rPr lang="en-US" sz="1400" dirty="0"/>
                        <a:t>Yes</a:t>
                      </a:r>
                    </a:p>
                  </a:txBody>
                  <a:tcPr anchor="ctr">
                    <a:solidFill>
                      <a:schemeClr val="bg1"/>
                    </a:solidFill>
                  </a:tcPr>
                </a:tc>
                <a:tc>
                  <a:txBody>
                    <a:bodyPr/>
                    <a:lstStyle/>
                    <a:p>
                      <a:pPr algn="ctr"/>
                      <a:r>
                        <a:rPr lang="en-US" sz="1400" dirty="0"/>
                        <a:t>Yes</a:t>
                      </a:r>
                    </a:p>
                  </a:txBody>
                  <a:tcPr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203461733"/>
                  </a:ext>
                </a:extLst>
              </a:tr>
              <a:tr h="330554">
                <a:tc>
                  <a:txBody>
                    <a:bodyPr/>
                    <a:lstStyle/>
                    <a:p>
                      <a:r>
                        <a:rPr lang="en-US" sz="1400" dirty="0"/>
                        <a:t>5. End-Effector position</a:t>
                      </a:r>
                    </a:p>
                  </a:txBody>
                  <a:tcPr anchor="ctr">
                    <a:lnL w="12700" cap="flat" cmpd="sng" algn="ctr">
                      <a:solidFill>
                        <a:schemeClr val="tx1"/>
                      </a:solidFill>
                      <a:prstDash val="solid"/>
                      <a:round/>
                      <a:headEnd type="none" w="med" len="med"/>
                      <a:tailEnd type="none" w="med" len="med"/>
                    </a:lnL>
                    <a:solidFill>
                      <a:schemeClr val="bg1">
                        <a:lumMod val="85%"/>
                      </a:schemeClr>
                    </a:solidFill>
                  </a:tcPr>
                </a:tc>
                <a:tc>
                  <a:txBody>
                    <a:bodyPr/>
                    <a:lstStyle/>
                    <a:p>
                      <a:pPr algn="ctr"/>
                      <a:r>
                        <a:rPr lang="en-US" sz="1400" dirty="0"/>
                        <a:t>Yes</a:t>
                      </a:r>
                    </a:p>
                  </a:txBody>
                  <a:tcPr anchor="ctr">
                    <a:solidFill>
                      <a:schemeClr val="bg1">
                        <a:lumMod val="85%"/>
                      </a:schemeClr>
                    </a:solidFill>
                  </a:tcPr>
                </a:tc>
                <a:tc>
                  <a:txBody>
                    <a:bodyPr/>
                    <a:lstStyle/>
                    <a:p>
                      <a:pPr algn="ctr"/>
                      <a:r>
                        <a:rPr lang="en-US" sz="1400" dirty="0"/>
                        <a:t>Yes</a:t>
                      </a:r>
                    </a:p>
                  </a:txBody>
                  <a:tcPr anchor="ctr">
                    <a:solidFill>
                      <a:schemeClr val="bg1">
                        <a:lumMod val="85%"/>
                      </a:schemeClr>
                    </a:solidFill>
                  </a:tcPr>
                </a:tc>
                <a:tc>
                  <a:txBody>
                    <a:bodyPr/>
                    <a:lstStyle/>
                    <a:p>
                      <a:pPr algn="ctr"/>
                      <a:endParaRPr lang="en-US" sz="1400" dirty="0"/>
                    </a:p>
                  </a:txBody>
                  <a:tcPr anchor="ctr">
                    <a:lnR w="12700" cap="flat" cmpd="sng" algn="ctr">
                      <a:solidFill>
                        <a:schemeClr val="tx1"/>
                      </a:solidFill>
                      <a:prstDash val="solid"/>
                      <a:round/>
                      <a:headEnd type="none" w="med" len="med"/>
                      <a:tailEnd type="none" w="med" len="med"/>
                    </a:lnR>
                    <a:solidFill>
                      <a:schemeClr val="bg1">
                        <a:lumMod val="85%"/>
                      </a:schemeClr>
                    </a:solidFill>
                  </a:tcPr>
                </a:tc>
                <a:extLst>
                  <a:ext uri="{0D108BD9-81ED-4DB2-BD59-A6C34878D82A}">
                    <a16:rowId xmlns:a16="http://schemas.microsoft.com/office/drawing/2014/main" val="3020580844"/>
                  </a:ext>
                </a:extLst>
              </a:tr>
              <a:tr h="547122">
                <a:tc>
                  <a:txBody>
                    <a:bodyPr/>
                    <a:lstStyle/>
                    <a:p>
                      <a:r>
                        <a:rPr lang="en-US" sz="1400" dirty="0"/>
                        <a:t>6. End-Effector velocity</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Yes</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Yes</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0110181"/>
                  </a:ext>
                </a:extLst>
              </a:tr>
            </a:tbl>
          </a:graphicData>
        </a:graphic>
      </p:graphicFrame>
    </p:spTree>
    <p:extLst>
      <p:ext uri="{BB962C8B-B14F-4D97-AF65-F5344CB8AC3E}">
        <p14:creationId xmlns:p14="http://schemas.microsoft.com/office/powerpoint/2010/main" val="593808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http://schemas.openxmlformats.org/presentationml/2006/main" xmlns:r="http://schemas.openxmlformats.org/officeDocument/2006/relationships" xmlns:a="http://schemas.openxmlformats.org/drawingml/2006/main" xmlns="">
      <p:transition spd="slow">
        <p:fade/>
      </p:transition>
    </mc:Fallback>
  </mc:AlternateContent>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A520C8AA-5E67-2841-47E7-E0346A399700}"/>
              </a:ext>
            </a:extLst>
          </p:cNvPr>
          <p:cNvSpPr/>
          <p:nvPr/>
        </p:nvSpPr>
        <p:spPr bwMode="auto">
          <a:xfrm>
            <a:off x="5764696" y="2828268"/>
            <a:ext cx="5667375" cy="1214926"/>
          </a:xfrm>
          <a:custGeom>
            <a:avLst/>
            <a:gdLst>
              <a:gd name="connsiteX0" fmla="*/ 0 w 5667375"/>
              <a:gd name="connsiteY0" fmla="*/ 1000125 h 1214926"/>
              <a:gd name="connsiteX1" fmla="*/ 1971675 w 5667375"/>
              <a:gd name="connsiteY1" fmla="*/ 1143000 h 1214926"/>
              <a:gd name="connsiteX2" fmla="*/ 5667375 w 5667375"/>
              <a:gd name="connsiteY2" fmla="*/ 0 h 1214926"/>
            </a:gdLst>
            <a:ahLst/>
            <a:cxnLst>
              <a:cxn ang="0">
                <a:pos x="connsiteX0" y="connsiteY0"/>
              </a:cxn>
              <a:cxn ang="0">
                <a:pos x="connsiteX1" y="connsiteY1"/>
              </a:cxn>
              <a:cxn ang="0">
                <a:pos x="connsiteX2" y="connsiteY2"/>
              </a:cxn>
            </a:cxnLst>
            <a:rect l="l" t="t" r="r" b="b"/>
            <a:pathLst>
              <a:path w="5667375" h="1214926">
                <a:moveTo>
                  <a:pt x="0" y="1000125"/>
                </a:moveTo>
                <a:cubicBezTo>
                  <a:pt x="513556" y="1154906"/>
                  <a:pt x="1027113" y="1309687"/>
                  <a:pt x="1971675" y="1143000"/>
                </a:cubicBezTo>
                <a:cubicBezTo>
                  <a:pt x="2916237" y="976313"/>
                  <a:pt x="5173663" y="7937"/>
                  <a:pt x="5667375" y="0"/>
                </a:cubicBezTo>
              </a:path>
            </a:pathLst>
          </a:custGeom>
          <a:noFill/>
          <a:ln w="101600">
            <a:solidFill>
              <a:srgbClr val="00B050"/>
            </a:solidFill>
          </a:ln>
        </p:spPr>
        <p:style>
          <a:lnRef idx="2">
            <a:schemeClr val="accent1">
              <a:shade val="0.05%"/>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5DD8C-A79E-FF6B-2B3B-DE134C7F428F}"/>
              </a:ext>
            </a:extLst>
          </p:cNvPr>
          <p:cNvSpPr/>
          <p:nvPr/>
        </p:nvSpPr>
        <p:spPr bwMode="auto">
          <a:xfrm>
            <a:off x="7696200" y="1931903"/>
            <a:ext cx="4171950" cy="2713146"/>
          </a:xfrm>
          <a:prstGeom prst="rect">
            <a:avLst/>
          </a:prstGeom>
          <a:solidFill>
            <a:schemeClr val="bg1"/>
          </a:solidFill>
          <a:ln>
            <a:solidFill>
              <a:schemeClr val="bg1"/>
            </a:solidFill>
          </a:ln>
        </p:spPr>
        <p:style>
          <a:lnRef idx="2">
            <a:schemeClr val="accent1">
              <a:shade val="0.05%"/>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1FCEA90D-7774-3C16-CA8C-6BC63F6C3972}"/>
              </a:ext>
            </a:extLst>
          </p:cNvPr>
          <p:cNvSpPr/>
          <p:nvPr/>
        </p:nvSpPr>
        <p:spPr bwMode="auto">
          <a:xfrm>
            <a:off x="4007644" y="5052741"/>
            <a:ext cx="2305050" cy="790575"/>
          </a:xfrm>
          <a:custGeom>
            <a:avLst/>
            <a:gdLst>
              <a:gd name="connsiteX0" fmla="*/ 0 w 2305050"/>
              <a:gd name="connsiteY0" fmla="*/ 0 h 790575"/>
              <a:gd name="connsiteX1" fmla="*/ 1838325 w 2305050"/>
              <a:gd name="connsiteY1" fmla="*/ 666750 h 790575"/>
              <a:gd name="connsiteX2" fmla="*/ 2305050 w 2305050"/>
              <a:gd name="connsiteY2" fmla="*/ 790575 h 790575"/>
            </a:gdLst>
            <a:ahLst/>
            <a:cxnLst>
              <a:cxn ang="0">
                <a:pos x="connsiteX0" y="connsiteY0"/>
              </a:cxn>
              <a:cxn ang="0">
                <a:pos x="connsiteX1" y="connsiteY1"/>
              </a:cxn>
              <a:cxn ang="0">
                <a:pos x="connsiteX2" y="connsiteY2"/>
              </a:cxn>
            </a:cxnLst>
            <a:rect l="l" t="t" r="r" b="b"/>
            <a:pathLst>
              <a:path w="2305050" h="790575">
                <a:moveTo>
                  <a:pt x="0" y="0"/>
                </a:moveTo>
                <a:lnTo>
                  <a:pt x="1838325" y="666750"/>
                </a:lnTo>
                <a:cubicBezTo>
                  <a:pt x="2222500" y="798513"/>
                  <a:pt x="2051050" y="760413"/>
                  <a:pt x="2305050" y="790575"/>
                </a:cubicBezTo>
              </a:path>
            </a:pathLst>
          </a:custGeom>
          <a:ln w="104775">
            <a:solidFill>
              <a:srgbClr val="00B0F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itle 2">
            <a:extLst>
              <a:ext uri="{FF2B5EF4-FFF2-40B4-BE49-F238E27FC236}">
                <a16:creationId xmlns:a16="http://schemas.microsoft.com/office/drawing/2014/main" id="{3E3B824B-401E-359B-CF4B-DFB1238531C8}"/>
              </a:ext>
            </a:extLst>
          </p:cNvPr>
          <p:cNvSpPr>
            <a:spLocks noGrp="1"/>
          </p:cNvSpPr>
          <p:nvPr>
            <p:ph type="title"/>
          </p:nvPr>
        </p:nvSpPr>
        <p:spPr/>
        <p:txBody>
          <a:bodyPr/>
          <a:lstStyle/>
          <a:p>
            <a:r>
              <a:rPr lang="en-US" dirty="0"/>
              <a:t>Observation space</a:t>
            </a:r>
          </a:p>
        </p:txBody>
      </p:sp>
      <p:sp>
        <p:nvSpPr>
          <p:cNvPr id="4" name="Slide Number Placeholder 3">
            <a:extLst>
              <a:ext uri="{FF2B5EF4-FFF2-40B4-BE49-F238E27FC236}">
                <a16:creationId xmlns:a16="http://schemas.microsoft.com/office/drawing/2014/main" id="{23788EDE-4D8E-F33E-86D2-EADEA4618D8A}"/>
              </a:ext>
            </a:extLst>
          </p:cNvPr>
          <p:cNvSpPr>
            <a:spLocks noGrp="1"/>
          </p:cNvSpPr>
          <p:nvPr>
            <p:ph type="sldNum" sz="quarter" idx="11"/>
          </p:nvPr>
        </p:nvSpPr>
        <p:spPr/>
        <p:txBody>
          <a:bodyPr/>
          <a:lstStyle/>
          <a:p>
            <a:pPr>
              <a:defRPr/>
            </a:pPr>
            <a:fld id="{CE58CB1E-F828-4F11-99E0-327109AF9DA4}" type="slidenum">
              <a:rPr lang="de-DE" smtClean="0"/>
              <a:t>16</a:t>
            </a:fld>
            <a:endParaRPr lang="de-DE" dirty="0"/>
          </a:p>
        </p:txBody>
      </p:sp>
      <p:sp>
        <p:nvSpPr>
          <p:cNvPr id="5" name="Footer Placeholder 4">
            <a:extLst>
              <a:ext uri="{FF2B5EF4-FFF2-40B4-BE49-F238E27FC236}">
                <a16:creationId xmlns:a16="http://schemas.microsoft.com/office/drawing/2014/main" id="{DF9C16E7-3356-F480-794B-D47D57239F34}"/>
              </a:ext>
            </a:extLst>
          </p:cNvPr>
          <p:cNvSpPr>
            <a:spLocks noGrp="1"/>
          </p:cNvSpPr>
          <p:nvPr>
            <p:ph type="ftr" sz="quarter" idx="12"/>
          </p:nvPr>
        </p:nvSpPr>
        <p:spPr/>
        <p:txBody>
          <a:bodyPr/>
          <a:lstStyle/>
          <a:p>
            <a:pPr>
              <a:defRPr/>
            </a:pPr>
            <a:r>
              <a:rPr lang="en-GB"/>
              <a:t>Bojidar Todorov | August 16, 2022 | Data-Driven Simulations of Mechanical Systems</a:t>
            </a:r>
            <a:endParaRPr lang="en-US"/>
          </a:p>
        </p:txBody>
      </p:sp>
      <p:sp>
        <p:nvSpPr>
          <p:cNvPr id="6" name="Text Placeholder 5">
            <a:extLst>
              <a:ext uri="{FF2B5EF4-FFF2-40B4-BE49-F238E27FC236}">
                <a16:creationId xmlns:a16="http://schemas.microsoft.com/office/drawing/2014/main" id="{1ECEF327-5192-4521-19CD-1CDEA0600C8C}"/>
              </a:ext>
            </a:extLst>
          </p:cNvPr>
          <p:cNvSpPr>
            <a:spLocks noGrp="1"/>
          </p:cNvSpPr>
          <p:nvPr>
            <p:ph type="body" sz="quarter" idx="13"/>
          </p:nvPr>
        </p:nvSpPr>
        <p:spPr/>
        <p:txBody>
          <a:bodyPr/>
          <a:lstStyle/>
          <a:p>
            <a:r>
              <a:rPr lang="en-US" dirty="0"/>
              <a:t> </a:t>
            </a:r>
          </a:p>
        </p:txBody>
      </p:sp>
      <p:sp>
        <p:nvSpPr>
          <p:cNvPr id="9" name="Freeform: Shape 8">
            <a:extLst>
              <a:ext uri="{FF2B5EF4-FFF2-40B4-BE49-F238E27FC236}">
                <a16:creationId xmlns:a16="http://schemas.microsoft.com/office/drawing/2014/main" id="{39D96604-550A-4D8F-4488-461024889331}"/>
              </a:ext>
            </a:extLst>
          </p:cNvPr>
          <p:cNvSpPr/>
          <p:nvPr/>
        </p:nvSpPr>
        <p:spPr bwMode="auto">
          <a:xfrm>
            <a:off x="902802" y="2877118"/>
            <a:ext cx="10386391" cy="1173583"/>
          </a:xfrm>
          <a:custGeom>
            <a:avLst/>
            <a:gdLst>
              <a:gd name="connsiteX0" fmla="*/ 0 w 10386391"/>
              <a:gd name="connsiteY0" fmla="*/ 765313 h 1173583"/>
              <a:gd name="connsiteX1" fmla="*/ 2474843 w 10386391"/>
              <a:gd name="connsiteY1" fmla="*/ 188843 h 1173583"/>
              <a:gd name="connsiteX2" fmla="*/ 6092687 w 10386391"/>
              <a:gd name="connsiteY2" fmla="*/ 1172817 h 1173583"/>
              <a:gd name="connsiteX3" fmla="*/ 10386391 w 10386391"/>
              <a:gd name="connsiteY3" fmla="*/ 0 h 1173583"/>
            </a:gdLst>
            <a:ahLst/>
            <a:cxnLst>
              <a:cxn ang="0">
                <a:pos x="connsiteX0" y="connsiteY0"/>
              </a:cxn>
              <a:cxn ang="0">
                <a:pos x="connsiteX1" y="connsiteY1"/>
              </a:cxn>
              <a:cxn ang="0">
                <a:pos x="connsiteX2" y="connsiteY2"/>
              </a:cxn>
              <a:cxn ang="0">
                <a:pos x="connsiteX3" y="connsiteY3"/>
              </a:cxn>
            </a:cxnLst>
            <a:rect l="l" t="t" r="r" b="b"/>
            <a:pathLst>
              <a:path w="10386391" h="1173583">
                <a:moveTo>
                  <a:pt x="0" y="765313"/>
                </a:moveTo>
                <a:cubicBezTo>
                  <a:pt x="729697" y="443119"/>
                  <a:pt x="1459395" y="120926"/>
                  <a:pt x="2474843" y="188843"/>
                </a:cubicBezTo>
                <a:cubicBezTo>
                  <a:pt x="3490291" y="256760"/>
                  <a:pt x="4774096" y="1204291"/>
                  <a:pt x="6092687" y="1172817"/>
                </a:cubicBezTo>
                <a:cubicBezTo>
                  <a:pt x="7411278" y="1141343"/>
                  <a:pt x="9849678" y="130865"/>
                  <a:pt x="10386391" y="0"/>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D3E4E0B-0329-A0A4-36A8-ECDA80BC6C82}"/>
              </a:ext>
            </a:extLst>
          </p:cNvPr>
          <p:cNvSpPr/>
          <p:nvPr/>
        </p:nvSpPr>
        <p:spPr bwMode="auto">
          <a:xfrm>
            <a:off x="902802" y="4713882"/>
            <a:ext cx="10386391" cy="1173583"/>
          </a:xfrm>
          <a:custGeom>
            <a:avLst/>
            <a:gdLst>
              <a:gd name="connsiteX0" fmla="*/ 0 w 10386391"/>
              <a:gd name="connsiteY0" fmla="*/ 765313 h 1173583"/>
              <a:gd name="connsiteX1" fmla="*/ 2474843 w 10386391"/>
              <a:gd name="connsiteY1" fmla="*/ 188843 h 1173583"/>
              <a:gd name="connsiteX2" fmla="*/ 6092687 w 10386391"/>
              <a:gd name="connsiteY2" fmla="*/ 1172817 h 1173583"/>
              <a:gd name="connsiteX3" fmla="*/ 10386391 w 10386391"/>
              <a:gd name="connsiteY3" fmla="*/ 0 h 1173583"/>
            </a:gdLst>
            <a:ahLst/>
            <a:cxnLst>
              <a:cxn ang="0">
                <a:pos x="connsiteX0" y="connsiteY0"/>
              </a:cxn>
              <a:cxn ang="0">
                <a:pos x="connsiteX1" y="connsiteY1"/>
              </a:cxn>
              <a:cxn ang="0">
                <a:pos x="connsiteX2" y="connsiteY2"/>
              </a:cxn>
              <a:cxn ang="0">
                <a:pos x="connsiteX3" y="connsiteY3"/>
              </a:cxn>
            </a:cxnLst>
            <a:rect l="l" t="t" r="r" b="b"/>
            <a:pathLst>
              <a:path w="10386391" h="1173583">
                <a:moveTo>
                  <a:pt x="0" y="765313"/>
                </a:moveTo>
                <a:cubicBezTo>
                  <a:pt x="729697" y="443119"/>
                  <a:pt x="1459395" y="120926"/>
                  <a:pt x="2474843" y="188843"/>
                </a:cubicBezTo>
                <a:cubicBezTo>
                  <a:pt x="3490291" y="256760"/>
                  <a:pt x="4774096" y="1204291"/>
                  <a:pt x="6092687" y="1172817"/>
                </a:cubicBezTo>
                <a:cubicBezTo>
                  <a:pt x="7411278" y="1141343"/>
                  <a:pt x="9849678" y="130865"/>
                  <a:pt x="10386391" y="0"/>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8BD9F88-5EB0-C5E5-0CEB-3EEFA1C8E8E0}"/>
              </a:ext>
            </a:extLst>
          </p:cNvPr>
          <p:cNvSpPr txBox="1"/>
          <p:nvPr/>
        </p:nvSpPr>
        <p:spPr bwMode="auto">
          <a:xfrm>
            <a:off x="1028699" y="2438009"/>
            <a:ext cx="2057400" cy="369332"/>
          </a:xfrm>
          <a:prstGeom prst="rect">
            <a:avLst/>
          </a:prstGeom>
          <a:noFill/>
        </p:spPr>
        <p:txBody>
          <a:bodyPr wrap="square" rtlCol="0">
            <a:spAutoFit/>
          </a:bodyPr>
          <a:lstStyle/>
          <a:p>
            <a:r>
              <a:rPr lang="en-US" dirty="0"/>
              <a:t>Desired trajectory</a:t>
            </a:r>
          </a:p>
        </p:txBody>
      </p:sp>
      <p:sp>
        <p:nvSpPr>
          <p:cNvPr id="13" name="TextBox 12">
            <a:extLst>
              <a:ext uri="{FF2B5EF4-FFF2-40B4-BE49-F238E27FC236}">
                <a16:creationId xmlns:a16="http://schemas.microsoft.com/office/drawing/2014/main" id="{F406A3D2-05C0-2CFB-ACA2-D95B36B43070}"/>
              </a:ext>
            </a:extLst>
          </p:cNvPr>
          <p:cNvSpPr txBox="1"/>
          <p:nvPr/>
        </p:nvSpPr>
        <p:spPr bwMode="auto">
          <a:xfrm>
            <a:off x="1028699" y="4219556"/>
            <a:ext cx="2057400" cy="369332"/>
          </a:xfrm>
          <a:prstGeom prst="rect">
            <a:avLst/>
          </a:prstGeom>
          <a:noFill/>
        </p:spPr>
        <p:txBody>
          <a:bodyPr wrap="square" rtlCol="0">
            <a:spAutoFit/>
          </a:bodyPr>
          <a:lstStyle/>
          <a:p>
            <a:r>
              <a:rPr lang="en-US" dirty="0"/>
              <a:t>Actual trajectory</a:t>
            </a:r>
          </a:p>
        </p:txBody>
      </p:sp>
      <p:sp>
        <p:nvSpPr>
          <p:cNvPr id="17" name="TextBox 16">
            <a:extLst>
              <a:ext uri="{FF2B5EF4-FFF2-40B4-BE49-F238E27FC236}">
                <a16:creationId xmlns:a16="http://schemas.microsoft.com/office/drawing/2014/main" id="{A044CEEE-66F8-EAC7-1947-B7FA700EE90A}"/>
              </a:ext>
            </a:extLst>
          </p:cNvPr>
          <p:cNvSpPr txBox="1"/>
          <p:nvPr/>
        </p:nvSpPr>
        <p:spPr bwMode="auto">
          <a:xfrm>
            <a:off x="4485446" y="2817456"/>
            <a:ext cx="2057400" cy="369332"/>
          </a:xfrm>
          <a:prstGeom prst="rect">
            <a:avLst/>
          </a:prstGeom>
          <a:noFill/>
        </p:spPr>
        <p:txBody>
          <a:bodyPr wrap="square" rtlCol="0">
            <a:spAutoFit/>
          </a:bodyPr>
          <a:lstStyle/>
          <a:p>
            <a:r>
              <a:rPr lang="en-US" dirty="0"/>
              <a:t>Current step</a:t>
            </a:r>
          </a:p>
        </p:txBody>
      </p:sp>
      <p:cxnSp>
        <p:nvCxnSpPr>
          <p:cNvPr id="19" name="Straight Arrow Connector 18">
            <a:extLst>
              <a:ext uri="{FF2B5EF4-FFF2-40B4-BE49-F238E27FC236}">
                <a16:creationId xmlns:a16="http://schemas.microsoft.com/office/drawing/2014/main" id="{EC687D90-2595-4B71-940D-736EC654D4F7}"/>
              </a:ext>
            </a:extLst>
          </p:cNvPr>
          <p:cNvCxnSpPr/>
          <p:nvPr/>
        </p:nvCxnSpPr>
        <p:spPr>
          <a:xfrm>
            <a:off x="414883" y="6082748"/>
            <a:ext cx="11223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788F4DE-72AE-D2FF-3E11-6706845175DC}"/>
              </a:ext>
            </a:extLst>
          </p:cNvPr>
          <p:cNvCxnSpPr/>
          <p:nvPr/>
        </p:nvCxnSpPr>
        <p:spPr>
          <a:xfrm flipV="1">
            <a:off x="902802" y="4293815"/>
            <a:ext cx="0" cy="162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7C67BEB-1256-094F-5852-6E04A2EE7820}"/>
              </a:ext>
            </a:extLst>
          </p:cNvPr>
          <p:cNvCxnSpPr/>
          <p:nvPr/>
        </p:nvCxnSpPr>
        <p:spPr>
          <a:xfrm flipV="1">
            <a:off x="902802" y="2590761"/>
            <a:ext cx="0" cy="162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56513D6-1819-D540-71F5-186395646B92}"/>
              </a:ext>
            </a:extLst>
          </p:cNvPr>
          <p:cNvSpPr/>
          <p:nvPr/>
        </p:nvSpPr>
        <p:spPr bwMode="auto">
          <a:xfrm>
            <a:off x="5755276" y="4566499"/>
            <a:ext cx="5724939" cy="1432117"/>
          </a:xfrm>
          <a:prstGeom prst="rect">
            <a:avLst/>
          </a:prstGeom>
          <a:solidFill>
            <a:schemeClr val="bg1"/>
          </a:solidFill>
          <a:ln>
            <a:noFill/>
          </a:ln>
        </p:spPr>
        <p:style>
          <a:lnRef idx="2">
            <a:schemeClr val="accent1">
              <a:shade val="0.05%"/>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209834B-A07C-7CF1-8A0A-CE5C16ECD7C0}"/>
              </a:ext>
            </a:extLst>
          </p:cNvPr>
          <p:cNvCxnSpPr>
            <a:cxnSpLocks/>
          </p:cNvCxnSpPr>
          <p:nvPr/>
        </p:nvCxnSpPr>
        <p:spPr>
          <a:xfrm flipV="1">
            <a:off x="5764696" y="3190461"/>
            <a:ext cx="0" cy="272343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29D24E-E883-14AE-B1E3-C5AA844B81F3}"/>
              </a:ext>
            </a:extLst>
          </p:cNvPr>
          <p:cNvCxnSpPr/>
          <p:nvPr/>
        </p:nvCxnSpPr>
        <p:spPr>
          <a:xfrm flipH="1">
            <a:off x="4010025" y="5913893"/>
            <a:ext cx="1754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C242AB-096B-B566-9596-B49593B894D2}"/>
              </a:ext>
            </a:extLst>
          </p:cNvPr>
          <p:cNvCxnSpPr>
            <a:cxnSpLocks/>
          </p:cNvCxnSpPr>
          <p:nvPr/>
        </p:nvCxnSpPr>
        <p:spPr>
          <a:xfrm>
            <a:off x="4007644" y="5705475"/>
            <a:ext cx="0" cy="377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8FC5B2-D82F-41F9-4141-B246F2292F8E}"/>
              </a:ext>
            </a:extLst>
          </p:cNvPr>
          <p:cNvCxnSpPr/>
          <p:nvPr/>
        </p:nvCxnSpPr>
        <p:spPr>
          <a:xfrm>
            <a:off x="5764696" y="3543300"/>
            <a:ext cx="1931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F7D8BE-B99A-F8A9-653B-BE1FD805E994}"/>
              </a:ext>
            </a:extLst>
          </p:cNvPr>
          <p:cNvCxnSpPr>
            <a:cxnSpLocks/>
          </p:cNvCxnSpPr>
          <p:nvPr/>
        </p:nvCxnSpPr>
        <p:spPr>
          <a:xfrm>
            <a:off x="7696200" y="3354663"/>
            <a:ext cx="0" cy="377273"/>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35E5A-F8E2-4E13-5B34-39DDD127BA83}"/>
              </a:ext>
            </a:extLst>
          </p:cNvPr>
          <p:cNvSpPr txBox="1"/>
          <p:nvPr/>
        </p:nvSpPr>
        <p:spPr bwMode="auto">
          <a:xfrm>
            <a:off x="4008834" y="5646183"/>
            <a:ext cx="1757051" cy="261610"/>
          </a:xfrm>
          <a:prstGeom prst="rect">
            <a:avLst/>
          </a:prstGeom>
          <a:noFill/>
        </p:spPr>
        <p:txBody>
          <a:bodyPr wrap="square" rtlCol="0">
            <a:spAutoFit/>
          </a:bodyPr>
          <a:lstStyle/>
          <a:p>
            <a:r>
              <a:rPr lang="en-US" sz="1100" dirty="0"/>
              <a:t>Past states (M)</a:t>
            </a:r>
          </a:p>
        </p:txBody>
      </p:sp>
      <p:sp>
        <p:nvSpPr>
          <p:cNvPr id="43" name="TextBox 42">
            <a:extLst>
              <a:ext uri="{FF2B5EF4-FFF2-40B4-BE49-F238E27FC236}">
                <a16:creationId xmlns:a16="http://schemas.microsoft.com/office/drawing/2014/main" id="{6A952589-1D0D-9375-F869-4806202F08E7}"/>
              </a:ext>
            </a:extLst>
          </p:cNvPr>
          <p:cNvSpPr txBox="1"/>
          <p:nvPr/>
        </p:nvSpPr>
        <p:spPr bwMode="auto">
          <a:xfrm>
            <a:off x="5788511" y="3274478"/>
            <a:ext cx="1757051" cy="261610"/>
          </a:xfrm>
          <a:prstGeom prst="rect">
            <a:avLst/>
          </a:prstGeom>
          <a:noFill/>
        </p:spPr>
        <p:txBody>
          <a:bodyPr wrap="square" rtlCol="0">
            <a:spAutoFit/>
          </a:bodyPr>
          <a:lstStyle/>
          <a:p>
            <a:r>
              <a:rPr lang="en-US" sz="1100" dirty="0"/>
              <a:t>Future desired states (N)</a:t>
            </a:r>
          </a:p>
        </p:txBody>
      </p:sp>
      <p:sp>
        <p:nvSpPr>
          <p:cNvPr id="44" name="TextBox 43">
            <a:extLst>
              <a:ext uri="{FF2B5EF4-FFF2-40B4-BE49-F238E27FC236}">
                <a16:creationId xmlns:a16="http://schemas.microsoft.com/office/drawing/2014/main" id="{FB719BFD-143E-FAC5-1D46-6BA85BC84FA2}"/>
              </a:ext>
            </a:extLst>
          </p:cNvPr>
          <p:cNvSpPr txBox="1"/>
          <p:nvPr/>
        </p:nvSpPr>
        <p:spPr bwMode="auto">
          <a:xfrm>
            <a:off x="10682386" y="5702799"/>
            <a:ext cx="1509614" cy="369332"/>
          </a:xfrm>
          <a:prstGeom prst="rect">
            <a:avLst/>
          </a:prstGeom>
          <a:noFill/>
        </p:spPr>
        <p:txBody>
          <a:bodyPr wrap="square" rtlCol="0">
            <a:spAutoFit/>
          </a:bodyPr>
          <a:lstStyle/>
          <a:p>
            <a:r>
              <a:rPr lang="en-US" dirty="0"/>
              <a:t>Steps</a:t>
            </a:r>
          </a:p>
        </p:txBody>
      </p:sp>
      <p:sp>
        <p:nvSpPr>
          <p:cNvPr id="45" name="TextBox 44">
            <a:extLst>
              <a:ext uri="{FF2B5EF4-FFF2-40B4-BE49-F238E27FC236}">
                <a16:creationId xmlns:a16="http://schemas.microsoft.com/office/drawing/2014/main" id="{D4FEF7E7-B8DF-2A7B-A333-96AFF0EA658B}"/>
              </a:ext>
            </a:extLst>
          </p:cNvPr>
          <p:cNvSpPr txBox="1"/>
          <p:nvPr/>
        </p:nvSpPr>
        <p:spPr bwMode="auto">
          <a:xfrm>
            <a:off x="229473" y="4193995"/>
            <a:ext cx="673329" cy="369332"/>
          </a:xfrm>
          <a:prstGeom prst="rect">
            <a:avLst/>
          </a:prstGeom>
          <a:noFill/>
        </p:spPr>
        <p:txBody>
          <a:bodyPr wrap="square" rtlCol="0">
            <a:spAutoFit/>
          </a:bodyPr>
          <a:lstStyle/>
          <a:p>
            <a:pPr algn="r"/>
            <a:r>
              <a:rPr lang="en-US" dirty="0"/>
              <a:t>rad</a:t>
            </a:r>
          </a:p>
        </p:txBody>
      </p:sp>
      <p:sp>
        <p:nvSpPr>
          <p:cNvPr id="46" name="TextBox 45">
            <a:extLst>
              <a:ext uri="{FF2B5EF4-FFF2-40B4-BE49-F238E27FC236}">
                <a16:creationId xmlns:a16="http://schemas.microsoft.com/office/drawing/2014/main" id="{DCFB887B-BAE3-D467-AF60-89AFA284999F}"/>
              </a:ext>
            </a:extLst>
          </p:cNvPr>
          <p:cNvSpPr txBox="1"/>
          <p:nvPr/>
        </p:nvSpPr>
        <p:spPr bwMode="auto">
          <a:xfrm>
            <a:off x="229472" y="2506842"/>
            <a:ext cx="673329" cy="369332"/>
          </a:xfrm>
          <a:prstGeom prst="rect">
            <a:avLst/>
          </a:prstGeom>
          <a:noFill/>
        </p:spPr>
        <p:txBody>
          <a:bodyPr wrap="square" rtlCol="0">
            <a:spAutoFit/>
          </a:bodyPr>
          <a:lstStyle/>
          <a:p>
            <a:pPr algn="r"/>
            <a:r>
              <a:rPr lang="en-US" dirty="0"/>
              <a:t>rad</a:t>
            </a:r>
          </a:p>
        </p:txBody>
      </p:sp>
    </p:spTree>
    <p:extLst>
      <p:ext uri="{BB962C8B-B14F-4D97-AF65-F5344CB8AC3E}">
        <p14:creationId xmlns:p14="http://schemas.microsoft.com/office/powerpoint/2010/main" val="4041327287"/>
      </p:ext>
    </p:extLst>
  </p:cSld>
  <p:clrMapOvr>
    <a:masterClrMapping/>
  </p:clrMapOvr>
</p:sld>
</file>

<file path=ppt/slides/slide17.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4D6206A9-8C06-0A64-AEAD-EA9617E1C905}"/>
            </a:ext>
          </a:extLst>
        </p:cNvPr>
        <p:cNvGrpSpPr/>
        <p:nvPr/>
      </p:nvGrpSpPr>
      <p:grpSpPr bwMode="auto">
        <a:xfrm>
          <a:off x="0" y="0"/>
          <a:ext cx="0" cy="0"/>
          <a:chOff x="0" y="0"/>
          <a:chExt cx="0" cy="0"/>
        </a:xfrm>
      </p:grpSpPr>
      <p:sp>
        <p:nvSpPr>
          <p:cNvPr id="3" name="Title 2">
            <a:extLst>
              <a:ext uri="{FF2B5EF4-FFF2-40B4-BE49-F238E27FC236}">
                <a16:creationId xmlns:a16="http://schemas.microsoft.com/office/drawing/2014/main" id="{5ECD4EE7-F39A-C47F-F4C1-16C9837EA05C}"/>
              </a:ext>
            </a:extLst>
          </p:cNvPr>
          <p:cNvSpPr>
            <a:spLocks noGrp="1"/>
          </p:cNvSpPr>
          <p:nvPr>
            <p:ph type="title"/>
          </p:nvPr>
        </p:nvSpPr>
        <p:spPr bwMode="auto"/>
        <p:txBody>
          <a:bodyPr/>
          <a:lstStyle/>
          <a:p>
            <a:pPr>
              <a:defRPr/>
            </a:pPr>
            <a:r>
              <a:rPr lang="en-US" sz="3400" dirty="0"/>
              <a:t>References</a:t>
            </a:r>
            <a:endParaRPr sz="3400" dirty="0"/>
          </a:p>
        </p:txBody>
      </p:sp>
      <p:sp>
        <p:nvSpPr>
          <p:cNvPr id="4" name="Slide Number Placeholder 3">
            <a:extLst>
              <a:ext uri="{FF2B5EF4-FFF2-40B4-BE49-F238E27FC236}">
                <a16:creationId xmlns:a16="http://schemas.microsoft.com/office/drawing/2014/main" id="{E0DC474E-2FD0-CBA7-3A55-1071E7C868B9}"/>
              </a:ext>
            </a:extLst>
          </p:cNvPr>
          <p:cNvSpPr>
            <a:spLocks noGrp="1"/>
          </p:cNvSpPr>
          <p:nvPr>
            <p:ph type="sldNum" sz="quarter" idx="11"/>
          </p:nvPr>
        </p:nvSpPr>
        <p:spPr bwMode="auto"/>
        <p:txBody>
          <a:bodyPr/>
          <a:lstStyle/>
          <a:p>
            <a:pPr>
              <a:defRPr/>
            </a:pPr>
            <a:fld id="{CE58CB1E-F828-4F11-99E0-327109AF9DA4}" type="slidenum">
              <a:rPr lang="de-DE"/>
              <a:t>17</a:t>
            </a:fld>
            <a:endParaRPr lang="de-DE" dirty="0"/>
          </a:p>
        </p:txBody>
      </p:sp>
      <p:sp>
        <p:nvSpPr>
          <p:cNvPr id="6" name="Footer Placeholder 1">
            <a:extLst>
              <a:ext uri="{FF2B5EF4-FFF2-40B4-BE49-F238E27FC236}">
                <a16:creationId xmlns:a16="http://schemas.microsoft.com/office/drawing/2014/main" id="{9B4BF7AF-2A4D-E514-573F-092FD4D52DD6}"/>
              </a:ext>
            </a:extLst>
          </p:cNvPr>
          <p:cNvSpPr txBox="1">
            <a:spLocks/>
          </p:cNvSpPr>
          <p:nvPr/>
        </p:nvSpPr>
        <p:spPr bwMode="auto">
          <a:xfrm>
            <a:off x="0" y="6561942"/>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sp>
        <p:nvSpPr>
          <p:cNvPr id="2" name="TextBox 1">
            <a:extLst>
              <a:ext uri="{FF2B5EF4-FFF2-40B4-BE49-F238E27FC236}">
                <a16:creationId xmlns:a16="http://schemas.microsoft.com/office/drawing/2014/main" id="{7852F358-F2B9-532B-E303-C13AEB6FAFA2}"/>
              </a:ext>
            </a:extLst>
          </p:cNvPr>
          <p:cNvSpPr txBox="1"/>
          <p:nvPr/>
        </p:nvSpPr>
        <p:spPr bwMode="auto">
          <a:xfrm>
            <a:off x="482688" y="2087770"/>
            <a:ext cx="11098696" cy="4515147"/>
          </a:xfrm>
          <a:prstGeom prst="rect">
            <a:avLst/>
          </a:prstGeom>
          <a:noFill/>
        </p:spPr>
        <p:txBody>
          <a:bodyPr wrap="square" rtlCol="0">
            <a:spAutoFit/>
          </a:bodyPr>
          <a:lstStyle/>
          <a:p>
            <a:pPr indent="-914400" algn="just">
              <a:lnSpc>
                <a:spcPct val="150%"/>
              </a:lnSpc>
              <a:spcAft>
                <a:spcPts val="600"/>
              </a:spcAft>
            </a:pPr>
            <a:r>
              <a:rPr lang="en-US" sz="1200" dirty="0"/>
              <a:t>[1] I. J. Goodfellow, J. Pouget-Abadie, M. Mirza, B. Xu, D. Warde-Farley, S. </a:t>
            </a:r>
            <a:r>
              <a:rPr lang="en-US" sz="1200" dirty="0" err="1"/>
              <a:t>Ozair,A</a:t>
            </a:r>
            <a:r>
              <a:rPr lang="en-US" sz="1200" dirty="0"/>
              <a:t>. Courville, and Y. Bengio, “Generative adversarial networks,” 2014. [Online].Available: </a:t>
            </a:r>
            <a:r>
              <a:rPr lang="en-US" sz="1200" dirty="0">
                <a:hlinkClick r:id="rId3"/>
              </a:rPr>
              <a:t>https://arxiv.org/abs/1406.2661</a:t>
            </a:r>
            <a:r>
              <a:rPr lang="en-US" sz="1200" dirty="0"/>
              <a:t> </a:t>
            </a:r>
          </a:p>
          <a:p>
            <a:pPr indent="-914400" algn="just">
              <a:lnSpc>
                <a:spcPct val="150%"/>
              </a:lnSpc>
              <a:spcAft>
                <a:spcPts val="600"/>
              </a:spcAft>
            </a:pPr>
            <a:r>
              <a:rPr lang="en-US" sz="1200" dirty="0"/>
              <a:t>[2] R. S. Sutton and A. G. Barto, Reinforcement Learning: An Introduction, 2nd ed. </a:t>
            </a:r>
            <a:r>
              <a:rPr lang="en-US" sz="1200" dirty="0" err="1"/>
              <a:t>MITPress</a:t>
            </a:r>
            <a:r>
              <a:rPr lang="en-US" sz="1200" dirty="0"/>
              <a:t>, 2018. [Online]. Available: </a:t>
            </a:r>
            <a:r>
              <a:rPr lang="en-US" sz="1200" dirty="0">
                <a:hlinkClick r:id="rId4"/>
              </a:rPr>
              <a:t>http://incompleteideas.net/book/the-book-2nd.html</a:t>
            </a:r>
            <a:endParaRPr lang="en-US" sz="1200" dirty="0"/>
          </a:p>
          <a:p>
            <a:pPr indent="-914400" algn="just">
              <a:lnSpc>
                <a:spcPct val="150%"/>
              </a:lnSpc>
              <a:spcAft>
                <a:spcPts val="600"/>
              </a:spcAft>
            </a:pPr>
            <a:r>
              <a:rPr lang="en-US" sz="1200" dirty="0"/>
              <a:t>[3] M. </a:t>
            </a:r>
            <a:r>
              <a:rPr lang="en-US" sz="1200" dirty="0" err="1"/>
              <a:t>Jegorova</a:t>
            </a:r>
            <a:r>
              <a:rPr lang="en-US" sz="1200" dirty="0"/>
              <a:t>, J. Smith, M. Mistry, and T. Hospedales, “Adversarial generation of informative trajectories for dynamics system identification,” in 2020IEEE/RSJ International Conference on Intelligent Robots and Systems (IROS), DOI10.1109/IROS45743.2020.9340801,  pp. 7109–7115, 2020.</a:t>
            </a:r>
          </a:p>
          <a:p>
            <a:pPr indent="-914400" algn="just">
              <a:lnSpc>
                <a:spcPct val="150%"/>
              </a:lnSpc>
              <a:spcAft>
                <a:spcPts val="600"/>
              </a:spcAft>
            </a:pPr>
            <a:r>
              <a:rPr lang="en-US" sz="1200" dirty="0"/>
              <a:t>[4] P. Xu and I. </a:t>
            </a:r>
            <a:r>
              <a:rPr lang="en-US" sz="1200" dirty="0" err="1"/>
              <a:t>Karamouzas</a:t>
            </a:r>
            <a:r>
              <a:rPr lang="en-US" sz="1200" dirty="0"/>
              <a:t>, “A </a:t>
            </a:r>
            <a:r>
              <a:rPr lang="en-US" sz="1200" dirty="0" err="1"/>
              <a:t>gan</a:t>
            </a:r>
            <a:r>
              <a:rPr lang="en-US" sz="1200" dirty="0"/>
              <a:t>-like approach for physics-based imitation learning and interactive character control,” Proceedings of the ACM on Computer Graphics and Interactive Techniques, vol. 4, DOI 10.1145/3480148,  no. 3, p. 1–22, Sep. 2021. [Online]. Available: </a:t>
            </a:r>
            <a:r>
              <a:rPr lang="en-US" sz="1200" dirty="0">
                <a:hlinkClick r:id="rId5"/>
              </a:rPr>
              <a:t>http://dx.doi.org/10.1145/3480148</a:t>
            </a:r>
            <a:endParaRPr lang="en-US" sz="1200" dirty="0"/>
          </a:p>
          <a:p>
            <a:pPr indent="-914400" algn="just">
              <a:lnSpc>
                <a:spcPct val="150%"/>
              </a:lnSpc>
              <a:spcAft>
                <a:spcPts val="600"/>
              </a:spcAft>
            </a:pPr>
            <a:r>
              <a:rPr lang="en-US" sz="1200" dirty="0"/>
              <a:t>[5] J. Ho and S. Ermon, “Generative adversarial imitation learning,” 2016. [Online]. Available at: </a:t>
            </a:r>
            <a:r>
              <a:rPr lang="en-US" sz="1200" dirty="0">
                <a:hlinkClick r:id="rId6"/>
              </a:rPr>
              <a:t>https://arxiv.org/abs/1606.03476</a:t>
            </a:r>
            <a:endParaRPr lang="en-US" sz="1200" dirty="0"/>
          </a:p>
          <a:p>
            <a:pPr indent="-914400" algn="just">
              <a:lnSpc>
                <a:spcPct val="150%"/>
              </a:lnSpc>
              <a:spcAft>
                <a:spcPts val="600"/>
              </a:spcAft>
            </a:pPr>
            <a:r>
              <a:rPr lang="en-US" sz="1200" dirty="0"/>
              <a:t>[6] </a:t>
            </a:r>
            <a:r>
              <a:rPr lang="en-US" sz="1200" dirty="0" err="1"/>
              <a:t>GrabCAD</a:t>
            </a:r>
            <a:r>
              <a:rPr lang="en-US" sz="1200" dirty="0"/>
              <a:t>, “2 DOF Robot Arm,” </a:t>
            </a:r>
            <a:r>
              <a:rPr lang="en-US" sz="1200" dirty="0" err="1"/>
              <a:t>GrabCAD</a:t>
            </a:r>
            <a:r>
              <a:rPr lang="en-US" sz="1200" dirty="0"/>
              <a:t> Library. [Online]. Available: </a:t>
            </a:r>
            <a:r>
              <a:rPr lang="en-US" sz="1200" dirty="0">
                <a:hlinkClick r:id="rId7"/>
              </a:rPr>
              <a:t>https://grabcad.com/library/2-dof-robot-arm-1</a:t>
            </a:r>
            <a:endParaRPr lang="en-US" sz="1200" dirty="0"/>
          </a:p>
          <a:p>
            <a:pPr indent="-914400" algn="just">
              <a:lnSpc>
                <a:spcPct val="150%"/>
              </a:lnSpc>
              <a:spcAft>
                <a:spcPts val="600"/>
              </a:spcAft>
            </a:pPr>
            <a:r>
              <a:rPr lang="en-US" sz="1200" dirty="0"/>
              <a:t>[7] J. Cacace, D. Finocchiaro, and V. Lippiello, “A survey on control of </a:t>
            </a:r>
            <a:r>
              <a:rPr lang="en-US" sz="1200" dirty="0" err="1"/>
              <a:t>roboticmanipulators</a:t>
            </a:r>
            <a:r>
              <a:rPr lang="en-US" sz="1200" dirty="0"/>
              <a:t> with reinforcement learning,” in Applications of Robotics in </a:t>
            </a:r>
            <a:r>
              <a:rPr lang="en-US" sz="1200" dirty="0" err="1"/>
              <a:t>IndustryUsing</a:t>
            </a:r>
            <a:r>
              <a:rPr lang="en-US" sz="1200" dirty="0"/>
              <a:t> Advanced Mechanisms, M. Ceccarelli and A. Carbone, Eds., pp. 535–544. </a:t>
            </a:r>
            <a:r>
              <a:rPr lang="en-US" sz="1200" dirty="0" err="1"/>
              <a:t>Cham:Springer</a:t>
            </a:r>
            <a:r>
              <a:rPr lang="en-US" sz="1200" dirty="0"/>
              <a:t>, 2019. [Online]. Available: https://doi.org/10.1007/978-3-030-27535-8 </a:t>
            </a:r>
          </a:p>
          <a:p>
            <a:pPr indent="-914400" algn="just">
              <a:lnSpc>
                <a:spcPct val="150%"/>
              </a:lnSpc>
            </a:pPr>
            <a:endParaRPr lang="en-US" sz="1400" dirty="0"/>
          </a:p>
        </p:txBody>
      </p:sp>
    </p:spTree>
    <p:extLst>
      <p:ext uri="{BB962C8B-B14F-4D97-AF65-F5344CB8AC3E}">
        <p14:creationId xmlns:p14="http://schemas.microsoft.com/office/powerpoint/2010/main" val="4135081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http://schemas.openxmlformats.org/presentationml/2006/main" xmlns:r="http://schemas.openxmlformats.org/officeDocument/2006/relationships" xmlns:a="http://schemas.openxmlformats.org/drawingml/2006/main" xmlns="">
      <p:transition spd="slow">
        <p:fade/>
      </p:transition>
    </mc:Fallback>
  </mc:AlternateContent>
</p:sld>
</file>

<file path=ppt/slides/slide2.xml><?xml version="1.0" encoding="utf-8"?>
<p:sld xmlns:a="http://purl.oclc.org/ooxml/drawingml/main" xmlns:r="http://purl.oclc.org/ooxml/officeDocument/relationships" xmlns:p="http://purl.oclc.org/ooxml/presentationml/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lstStyle/>
          <a:p>
            <a:pPr>
              <a:defRPr/>
            </a:pPr>
            <a:r>
              <a:rPr lang="en-US" sz="3400" noProof="0" dirty="0"/>
              <a:t>Problem Description</a:t>
            </a:r>
            <a:endParaRPr sz="3400" dirty="0"/>
          </a:p>
        </p:txBody>
      </p:sp>
      <p:sp>
        <p:nvSpPr>
          <p:cNvPr id="4" name="Slide Number Placeholder 3"/>
          <p:cNvSpPr>
            <a:spLocks noGrp="1"/>
          </p:cNvSpPr>
          <p:nvPr>
            <p:ph type="sldNum" sz="quarter" idx="11"/>
          </p:nvPr>
        </p:nvSpPr>
        <p:spPr bwMode="auto"/>
        <p:txBody>
          <a:bodyPr/>
          <a:lstStyle/>
          <a:p>
            <a:pPr>
              <a:defRPr/>
            </a:pPr>
            <a:fld id="{CE58CB1E-F828-4F11-99E0-327109AF9DA4}" type="slidenum">
              <a:rPr lang="de-DE"/>
              <a:t>2</a:t>
            </a:fld>
            <a:endParaRPr lang="de-DE"/>
          </a:p>
        </p:txBody>
      </p:sp>
      <p:pic>
        <p:nvPicPr>
          <p:cNvPr id="2" name="GoFa pick and place demo application _ #shorts">
            <a:hlinkClick r:id="" action="ppaction://media"/>
            <a:extLst>
              <a:ext uri="{FF2B5EF4-FFF2-40B4-BE49-F238E27FC236}">
                <a16:creationId xmlns:a16="http://schemas.microsoft.com/office/drawing/2014/main" id="{EA966E79-6021-93E0-46A5-23E3B0315509}"/>
              </a:ext>
            </a:extLst>
          </p:cNvPr>
          <p:cNvPicPr>
            <a:picLocks noChangeAspect="1"/>
          </p:cNvPicPr>
          <p:nvPr>
            <a:videoFile r:link="rId1"/>
            <p:extLst>
              <p:ext uri="{DAA4B4D4-6D71-4841-9C94-3DE7FCFB9230}">
                <p14:media xmlns:p14="http://schemas.microsoft.com/office/powerpoint/2010/main" r:embed="rId2">
                  <p14:trim st="1096"/>
                </p14:media>
              </p:ext>
            </p:extLst>
          </p:nvPr>
        </p:nvPicPr>
        <p:blipFill>
          <a:blip r:embed="rId5"/>
          <a:stretch>
            <a:fillRect/>
          </a:stretch>
        </p:blipFill>
        <p:spPr>
          <a:xfrm>
            <a:off x="9155604" y="1806909"/>
            <a:ext cx="2491380" cy="4427904"/>
          </a:xfrm>
          <a:prstGeom prst="rect">
            <a:avLst/>
          </a:prstGeom>
        </p:spPr>
      </p:pic>
      <p:sp>
        <p:nvSpPr>
          <p:cNvPr id="7" name="Inhaltsplatzhalter 1">
            <a:extLst>
              <a:ext uri="{FF2B5EF4-FFF2-40B4-BE49-F238E27FC236}">
                <a16:creationId xmlns:a16="http://schemas.microsoft.com/office/drawing/2014/main" id="{6FFB5745-9988-6066-71EA-4A880F6EC281}"/>
              </a:ext>
            </a:extLst>
          </p:cNvPr>
          <p:cNvSpPr txBox="1">
            <a:spLocks/>
          </p:cNvSpPr>
          <p:nvPr/>
        </p:nvSpPr>
        <p:spPr>
          <a:xfrm>
            <a:off x="425454" y="2866574"/>
            <a:ext cx="7520497" cy="2547074"/>
          </a:xfrm>
          <a:prstGeom prst="rect">
            <a:avLst/>
          </a:prstGeom>
        </p:spPr>
        <p:txBody>
          <a:bodyPr>
            <a:normAutofit/>
          </a:bodyPr>
          <a:lstStyle>
            <a:lvl1pPr algn="l">
              <a:lnSpc>
                <a:spcPct val="0.1%"/>
              </a:lnSpc>
              <a:spcBef>
                <a:spcPts val="0"/>
              </a:spcBef>
              <a:spcAft>
                <a:spcPts val="0"/>
              </a:spcAft>
              <a:defRPr sz="2150">
                <a:solidFill>
                  <a:schemeClr val="tx1"/>
                </a:solidFill>
                <a:latin typeface="+mn-lt"/>
                <a:ea typeface="+mn-ea"/>
                <a:cs typeface="+mn-cs"/>
              </a:defRPr>
            </a:lvl1pPr>
            <a:lvl2pPr marL="234945" indent="-234945" algn="l">
              <a:lnSpc>
                <a:spcPct val="0.1%"/>
              </a:lnSpc>
              <a:spcBef>
                <a:spcPts val="0"/>
              </a:spcBef>
              <a:spcAft>
                <a:spcPts val="0"/>
              </a:spcAft>
              <a:buFont typeface="Arial"/>
              <a:buChar char="•"/>
              <a:defRPr sz="2150">
                <a:solidFill>
                  <a:schemeClr val="tx1"/>
                </a:solidFill>
                <a:latin typeface="+mn-lt"/>
                <a:ea typeface="+mn-ea"/>
                <a:cs typeface="+mn-cs"/>
              </a:defRPr>
            </a:lvl2pPr>
            <a:lvl3pPr marL="480472" indent="-245527" algn="l">
              <a:lnSpc>
                <a:spcPct val="0.125%"/>
              </a:lnSpc>
              <a:spcBef>
                <a:spcPts val="0"/>
              </a:spcBef>
              <a:spcAft>
                <a:spcPts val="0"/>
              </a:spcAft>
              <a:buFont typeface="Symbol"/>
              <a:buChar char="-"/>
              <a:defRPr sz="1850">
                <a:solidFill>
                  <a:schemeClr val="tx1"/>
                </a:solidFill>
                <a:latin typeface="+mn-lt"/>
                <a:ea typeface="+mn-ea"/>
                <a:cs typeface="+mn-cs"/>
              </a:defRPr>
            </a:lvl3pPr>
            <a:lvl4pPr marL="717533" indent="-237061" algn="l">
              <a:lnSpc>
                <a:spcPct val="0.125%"/>
              </a:lnSpc>
              <a:spcBef>
                <a:spcPts val="0"/>
              </a:spcBef>
              <a:spcAft>
                <a:spcPts val="0"/>
              </a:spcAft>
              <a:buFont typeface="Symbol"/>
              <a:buChar char="-"/>
              <a:defRPr sz="1850">
                <a:solidFill>
                  <a:schemeClr val="tx1"/>
                </a:solidFill>
                <a:latin typeface="+mn-lt"/>
                <a:ea typeface="+mn-ea"/>
                <a:cs typeface="+mn-cs"/>
              </a:defRPr>
            </a:lvl4pPr>
            <a:lvl5pPr marL="952476" indent="-234945" algn="l">
              <a:lnSpc>
                <a:spcPct val="0.125%"/>
              </a:lnSpc>
              <a:spcBef>
                <a:spcPts val="0"/>
              </a:spcBef>
              <a:spcAft>
                <a:spcPts val="0"/>
              </a:spcAft>
              <a:buFont typeface="Symbol"/>
              <a:buChar char="-"/>
              <a:defRPr sz="1850">
                <a:solidFill>
                  <a:schemeClr val="tx1"/>
                </a:solidFill>
                <a:latin typeface="+mn-lt"/>
                <a:ea typeface="+mn-ea"/>
                <a:cs typeface="+mn-cs"/>
              </a:defRPr>
            </a:lvl5pPr>
            <a:lvl6pPr marL="3352716" indent="-304792" algn="l" defTabSz="1219170">
              <a:spcBef>
                <a:spcPts val="0"/>
              </a:spcBef>
              <a:buFont typeface="Arial"/>
              <a:buChar char="•"/>
              <a:defRPr sz="2650">
                <a:solidFill>
                  <a:schemeClr val="tx1"/>
                </a:solidFill>
                <a:latin typeface="+mn-lt"/>
                <a:ea typeface="+mn-ea"/>
                <a:cs typeface="+mn-cs"/>
              </a:defRPr>
            </a:lvl6pPr>
            <a:lvl7pPr marL="3962301" indent="-304792" algn="l" defTabSz="1219170">
              <a:spcBef>
                <a:spcPts val="0"/>
              </a:spcBef>
              <a:buFont typeface="Arial"/>
              <a:buChar char="•"/>
              <a:defRPr sz="2650">
                <a:solidFill>
                  <a:schemeClr val="tx1"/>
                </a:solidFill>
                <a:latin typeface="+mn-lt"/>
                <a:ea typeface="+mn-ea"/>
                <a:cs typeface="+mn-cs"/>
              </a:defRPr>
            </a:lvl7pPr>
            <a:lvl8pPr marL="4571886" indent="-304792" algn="l" defTabSz="1219170">
              <a:spcBef>
                <a:spcPts val="0"/>
              </a:spcBef>
              <a:buFont typeface="Arial"/>
              <a:buChar char="•"/>
              <a:defRPr sz="2650">
                <a:solidFill>
                  <a:schemeClr val="tx1"/>
                </a:solidFill>
                <a:latin typeface="+mn-lt"/>
                <a:ea typeface="+mn-ea"/>
                <a:cs typeface="+mn-cs"/>
              </a:defRPr>
            </a:lvl8pPr>
            <a:lvl9pPr marL="5181470" indent="-304792" algn="l" defTabSz="1219170">
              <a:spcBef>
                <a:spcPts val="0"/>
              </a:spcBef>
              <a:buFont typeface="Arial"/>
              <a:buChar char="•"/>
              <a:defRPr sz="2650">
                <a:solidFill>
                  <a:schemeClr val="tx1"/>
                </a:solidFill>
                <a:latin typeface="+mn-lt"/>
                <a:ea typeface="+mn-ea"/>
                <a:cs typeface="+mn-cs"/>
              </a:defRPr>
            </a:lvl9pPr>
          </a:lstStyle>
          <a:p>
            <a:pPr marL="285750" indent="-285750">
              <a:lnSpc>
                <a:spcPct val="100%"/>
              </a:lnSpc>
              <a:spcAft>
                <a:spcPts val="600"/>
              </a:spcAft>
              <a:buFont typeface="Arial" panose="020B0604020202020204" pitchFamily="34" charset="0"/>
              <a:buChar char="•"/>
            </a:pPr>
            <a:r>
              <a:rPr lang="en-US" sz="2000" dirty="0"/>
              <a:t>Real-Time control capability</a:t>
            </a:r>
          </a:p>
          <a:p>
            <a:pPr marL="285750" indent="-285750">
              <a:lnSpc>
                <a:spcPct val="100%"/>
              </a:lnSpc>
              <a:spcAft>
                <a:spcPts val="600"/>
              </a:spcAft>
              <a:buFont typeface="Arial" panose="020B0604020202020204" pitchFamily="34" charset="0"/>
              <a:buChar char="•"/>
            </a:pPr>
            <a:endParaRPr lang="en-US" sz="2000" dirty="0"/>
          </a:p>
          <a:p>
            <a:pPr marL="285750" indent="-285750">
              <a:lnSpc>
                <a:spcPct val="100%"/>
              </a:lnSpc>
              <a:spcAft>
                <a:spcPts val="600"/>
              </a:spcAft>
              <a:buFont typeface="Arial" panose="020B0604020202020204" pitchFamily="34" charset="0"/>
              <a:buChar char="•"/>
            </a:pPr>
            <a:r>
              <a:rPr lang="en-US" sz="2000" dirty="0"/>
              <a:t>Real-Time constraint following capability</a:t>
            </a:r>
          </a:p>
          <a:p>
            <a:pPr marL="285750" indent="-285750">
              <a:lnSpc>
                <a:spcPct val="100%"/>
              </a:lnSpc>
              <a:spcAft>
                <a:spcPts val="600"/>
              </a:spcAft>
              <a:buFont typeface="Arial" panose="020B0604020202020204" pitchFamily="34" charset="0"/>
              <a:buChar char="•"/>
            </a:pPr>
            <a:endParaRPr lang="en-US" sz="2000" dirty="0"/>
          </a:p>
          <a:p>
            <a:pPr marL="285750" indent="-285750">
              <a:lnSpc>
                <a:spcPct val="100%"/>
              </a:lnSpc>
              <a:spcAft>
                <a:spcPts val="600"/>
              </a:spcAft>
              <a:buFont typeface="Arial" panose="020B0604020202020204" pitchFamily="34" charset="0"/>
              <a:buChar char="•"/>
            </a:pPr>
            <a:r>
              <a:rPr lang="en-US" sz="2000" dirty="0"/>
              <a:t>Robustness and generalization capability of changing dynamic models.</a:t>
            </a:r>
          </a:p>
          <a:p>
            <a:pPr marL="285750" indent="-285750">
              <a:lnSpc>
                <a:spcPct val="100%"/>
              </a:lnSpc>
              <a:spcAft>
                <a:spcPts val="600"/>
              </a:spcAft>
              <a:buFont typeface="Arial" panose="020B0604020202020204" pitchFamily="34" charset="0"/>
              <a:buChar char="•"/>
            </a:pPr>
            <a:endParaRPr lang="en-US" sz="2000" dirty="0"/>
          </a:p>
          <a:p>
            <a:pPr marL="285750" indent="-285750">
              <a:lnSpc>
                <a:spcPct val="100%"/>
              </a:lnSpc>
              <a:spcAft>
                <a:spcPts val="600"/>
              </a:spcAft>
              <a:buFont typeface="Arial" panose="020B0604020202020204" pitchFamily="34" charset="0"/>
              <a:buChar char="•"/>
            </a:pPr>
            <a:endParaRPr lang="en-US" sz="2000" dirty="0"/>
          </a:p>
          <a:p>
            <a:pPr>
              <a:lnSpc>
                <a:spcPct val="100%"/>
              </a:lnSpc>
              <a:spcAft>
                <a:spcPts val="600"/>
              </a:spcAft>
            </a:pPr>
            <a:endParaRPr lang="en-US" sz="2000" dirty="0"/>
          </a:p>
        </p:txBody>
      </p:sp>
      <p:sp>
        <p:nvSpPr>
          <p:cNvPr id="11" name="TextBox 10">
            <a:extLst>
              <a:ext uri="{FF2B5EF4-FFF2-40B4-BE49-F238E27FC236}">
                <a16:creationId xmlns:a16="http://schemas.microsoft.com/office/drawing/2014/main" id="{BCEC0F76-9323-949D-72DC-440DD242E222}"/>
              </a:ext>
            </a:extLst>
          </p:cNvPr>
          <p:cNvSpPr txBox="1"/>
          <p:nvPr/>
        </p:nvSpPr>
        <p:spPr bwMode="auto">
          <a:xfrm>
            <a:off x="414883" y="2136686"/>
            <a:ext cx="8288778" cy="400110"/>
          </a:xfrm>
          <a:prstGeom prst="rect">
            <a:avLst/>
          </a:prstGeom>
          <a:noFill/>
        </p:spPr>
        <p:txBody>
          <a:bodyPr wrap="square">
            <a:spAutoFit/>
          </a:bodyPr>
          <a:lstStyle/>
          <a:p>
            <a:r>
              <a:rPr lang="en-US" sz="2000" noProof="0" dirty="0"/>
              <a:t>The requirements for the </a:t>
            </a:r>
            <a:r>
              <a:rPr lang="en-US" sz="2000" b="1" noProof="0" dirty="0"/>
              <a:t>controller</a:t>
            </a:r>
            <a:r>
              <a:rPr lang="en-US" sz="2000" noProof="0" dirty="0"/>
              <a:t> </a:t>
            </a:r>
            <a:r>
              <a:rPr lang="en-US" sz="2000" dirty="0"/>
              <a:t>of</a:t>
            </a:r>
            <a:r>
              <a:rPr lang="en-US" sz="2000" noProof="0" dirty="0"/>
              <a:t> the robotic arm manipulator:</a:t>
            </a:r>
          </a:p>
        </p:txBody>
      </p:sp>
      <p:sp>
        <p:nvSpPr>
          <p:cNvPr id="16" name="Footer Placeholder 1">
            <a:extLst>
              <a:ext uri="{FF2B5EF4-FFF2-40B4-BE49-F238E27FC236}">
                <a16:creationId xmlns:a16="http://schemas.microsoft.com/office/drawing/2014/main" id="{B3A74C14-E6C4-CAE7-1AD9-3C0850F95EEB}"/>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 mute="1">
                <p:cTn id="12" repeatCount="indefinite" fill="hold" display="0">
                  <p:stCondLst>
                    <p:cond delay="indefinite"/>
                  </p:stCondLst>
                </p:cTn>
                <p:tgtEl>
                  <p:spTgt spid="2"/>
                </p:tgtEl>
              </p:cMediaNode>
            </p:video>
          </p:childTnLst>
        </p:cTn>
      </p:par>
    </p:tnLst>
  </p:timing>
</p:sld>
</file>

<file path=ppt/slides/slide3.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00122372-6091-1586-7ECD-D5524154E36A}"/>
            </a:ext>
          </a:extLst>
        </p:cNvPr>
        <p:cNvGrpSpPr/>
        <p:nvPr/>
      </p:nvGrpSpPr>
      <p:grpSpPr bwMode="auto">
        <a:xfrm>
          <a:off x="0" y="0"/>
          <a:ext cx="0" cy="0"/>
          <a:chOff x="0" y="0"/>
          <a:chExt cx="0" cy="0"/>
        </a:xfrm>
      </p:grpSpPr>
      <p:sp>
        <p:nvSpPr>
          <p:cNvPr id="9" name="Rectangle: Rounded Corners 8">
            <a:extLst>
              <a:ext uri="{FF2B5EF4-FFF2-40B4-BE49-F238E27FC236}">
                <a16:creationId xmlns:a16="http://schemas.microsoft.com/office/drawing/2014/main" id="{19FB55DA-EF8E-8A31-5820-7A8F1C39203E}"/>
              </a:ext>
            </a:extLst>
          </p:cNvPr>
          <p:cNvSpPr/>
          <p:nvPr/>
        </p:nvSpPr>
        <p:spPr>
          <a:xfrm>
            <a:off x="4101287" y="4250820"/>
            <a:ext cx="1380913" cy="670814"/>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dirty="0"/>
              <a:t>Generator</a:t>
            </a:r>
          </a:p>
        </p:txBody>
      </p:sp>
      <p:sp>
        <p:nvSpPr>
          <p:cNvPr id="2" name="Rectangle: Rounded Corners 1">
            <a:extLst>
              <a:ext uri="{FF2B5EF4-FFF2-40B4-BE49-F238E27FC236}">
                <a16:creationId xmlns:a16="http://schemas.microsoft.com/office/drawing/2014/main" id="{F3B1C992-0CFF-2CD6-821F-5059E37FC7D5}"/>
              </a:ext>
            </a:extLst>
          </p:cNvPr>
          <p:cNvSpPr/>
          <p:nvPr/>
        </p:nvSpPr>
        <p:spPr bwMode="auto">
          <a:xfrm>
            <a:off x="4099752" y="4266160"/>
            <a:ext cx="1380913" cy="670814"/>
          </a:xfrm>
          <a:prstGeom prst="roundRect">
            <a:avLst/>
          </a:prstGeom>
          <a:noFill/>
          <a:ln w="76200">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endParaRPr lang="en-US" dirty="0"/>
          </a:p>
        </p:txBody>
      </p:sp>
      <p:pic>
        <p:nvPicPr>
          <p:cNvPr id="1034" name="Picture 10" descr="MNIST-Datenbank – Wikipedia">
            <a:extLst>
              <a:ext uri="{FF2B5EF4-FFF2-40B4-BE49-F238E27FC236}">
                <a16:creationId xmlns:a16="http://schemas.microsoft.com/office/drawing/2014/main" id="{1DD27876-8175-F744-8E8C-EF27EB11E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3543" y="755763"/>
            <a:ext cx="3544219" cy="2153978"/>
          </a:xfrm>
          <a:prstGeom prst="rect">
            <a:avLst/>
          </a:prstGeom>
          <a:solidFill>
            <a:srgbClr val="FFFFFF">
              <a:shade val="85%"/>
            </a:srgbClr>
          </a:solidFill>
          <a:ln w="88900" cap="sq">
            <a:solidFill>
              <a:srgbClr val="FFFFFF"/>
            </a:solidFill>
            <a:miter lim="800%"/>
          </a:ln>
          <a:effectLst>
            <a:outerShdw blurRad="55000" dist="18000" dir="5400000" algn="tl" rotWithShape="0">
              <a:srgbClr val="000000">
                <a:alpha val="4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D5456588-6956-5F35-8843-7E8B111E26BF}"/>
              </a:ext>
            </a:extLst>
          </p:cNvPr>
          <p:cNvSpPr>
            <a:spLocks noGrp="1"/>
          </p:cNvSpPr>
          <p:nvPr>
            <p:ph type="title"/>
          </p:nvPr>
        </p:nvSpPr>
        <p:spPr bwMode="auto"/>
        <p:txBody>
          <a:bodyPr/>
          <a:lstStyle/>
          <a:p>
            <a:pPr>
              <a:defRPr/>
            </a:pPr>
            <a:r>
              <a:rPr lang="en-US" sz="3400" noProof="0" dirty="0"/>
              <a:t>Generative Adversarial Network</a:t>
            </a:r>
            <a:r>
              <a:rPr lang="en-US" sz="3400" dirty="0"/>
              <a:t>s (GAN) </a:t>
            </a:r>
            <a:r>
              <a:rPr lang="en-US" sz="1200" dirty="0"/>
              <a:t>[1]</a:t>
            </a:r>
            <a:endParaRPr sz="3400" dirty="0"/>
          </a:p>
        </p:txBody>
      </p:sp>
      <p:sp>
        <p:nvSpPr>
          <p:cNvPr id="4" name="Slide Number Placeholder 3">
            <a:extLst>
              <a:ext uri="{FF2B5EF4-FFF2-40B4-BE49-F238E27FC236}">
                <a16:creationId xmlns:a16="http://schemas.microsoft.com/office/drawing/2014/main" id="{E450F70A-5942-60E8-1797-98DB2526202A}"/>
              </a:ext>
            </a:extLst>
          </p:cNvPr>
          <p:cNvSpPr>
            <a:spLocks noGrp="1"/>
          </p:cNvSpPr>
          <p:nvPr>
            <p:ph type="sldNum" sz="quarter" idx="11"/>
          </p:nvPr>
        </p:nvSpPr>
        <p:spPr bwMode="auto"/>
        <p:txBody>
          <a:bodyPr/>
          <a:lstStyle/>
          <a:p>
            <a:pPr>
              <a:defRPr/>
            </a:pPr>
            <a:fld id="{CE58CB1E-F828-4F11-99E0-327109AF9DA4}" type="slidenum">
              <a:rPr lang="de-DE"/>
              <a:t>3</a:t>
            </a:fld>
            <a:endParaRPr lang="de-DE"/>
          </a:p>
        </p:txBody>
      </p:sp>
      <p:sp>
        <p:nvSpPr>
          <p:cNvPr id="6" name="Footer Placeholder 1">
            <a:extLst>
              <a:ext uri="{FF2B5EF4-FFF2-40B4-BE49-F238E27FC236}">
                <a16:creationId xmlns:a16="http://schemas.microsoft.com/office/drawing/2014/main" id="{3FE1882F-1BD1-3AFA-63DF-CCBC3893B723}"/>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cxnSp>
        <p:nvCxnSpPr>
          <p:cNvPr id="10" name="Connector: Elbow 9">
            <a:extLst>
              <a:ext uri="{FF2B5EF4-FFF2-40B4-BE49-F238E27FC236}">
                <a16:creationId xmlns:a16="http://schemas.microsoft.com/office/drawing/2014/main" id="{F31CA7E5-4609-C04D-A8F5-63E92B7B5520}"/>
              </a:ext>
            </a:extLst>
          </p:cNvPr>
          <p:cNvCxnSpPr>
            <a:cxnSpLocks/>
          </p:cNvCxnSpPr>
          <p:nvPr/>
        </p:nvCxnSpPr>
        <p:spPr>
          <a:xfrm flipV="1">
            <a:off x="5482200" y="3985063"/>
            <a:ext cx="1378310" cy="60092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CC6CDE0-3A33-CDCC-BCE8-42FB5B799BEB}"/>
              </a:ext>
            </a:extLst>
          </p:cNvPr>
          <p:cNvCxnSpPr>
            <a:cxnSpLocks/>
            <a:stCxn id="13" idx="3"/>
            <a:endCxn id="9" idx="2"/>
          </p:cNvCxnSpPr>
          <p:nvPr/>
        </p:nvCxnSpPr>
        <p:spPr>
          <a:xfrm flipH="1">
            <a:off x="4791744" y="3817359"/>
            <a:ext cx="3538337" cy="1104275"/>
          </a:xfrm>
          <a:prstGeom prst="bentConnector4">
            <a:avLst>
              <a:gd name="adj1" fmla="val -9411"/>
              <a:gd name="adj2" fmla="val 130873"/>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A8F1471-A45C-B0C4-A046-F6F82550C680}"/>
              </a:ext>
            </a:extLst>
          </p:cNvPr>
          <p:cNvSpPr/>
          <p:nvPr/>
        </p:nvSpPr>
        <p:spPr>
          <a:xfrm>
            <a:off x="6860510" y="3481951"/>
            <a:ext cx="1469571" cy="670814"/>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600" dirty="0"/>
              <a:t>Discriminator</a:t>
            </a:r>
          </a:p>
        </p:txBody>
      </p:sp>
      <p:cxnSp>
        <p:nvCxnSpPr>
          <p:cNvPr id="14" name="Connector: Elbow 13">
            <a:extLst>
              <a:ext uri="{FF2B5EF4-FFF2-40B4-BE49-F238E27FC236}">
                <a16:creationId xmlns:a16="http://schemas.microsoft.com/office/drawing/2014/main" id="{E338D22B-04D6-38D7-6F9F-3664F64A832D}"/>
              </a:ext>
            </a:extLst>
          </p:cNvPr>
          <p:cNvCxnSpPr>
            <a:cxnSpLocks/>
            <a:stCxn id="22" idx="3"/>
            <a:endCxn id="13" idx="1"/>
          </p:cNvCxnSpPr>
          <p:nvPr/>
        </p:nvCxnSpPr>
        <p:spPr>
          <a:xfrm rot="16200000" flipH="1">
            <a:off x="6274890" y="3231737"/>
            <a:ext cx="482088" cy="6891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E3D15CA-C249-5798-7E81-09F54F953699}"/>
              </a:ext>
            </a:extLst>
          </p:cNvPr>
          <p:cNvGrpSpPr/>
          <p:nvPr/>
        </p:nvGrpSpPr>
        <p:grpSpPr>
          <a:xfrm>
            <a:off x="5235163" y="2469148"/>
            <a:ext cx="1872383" cy="866123"/>
            <a:chOff x="-62226" y="2935795"/>
            <a:chExt cx="1285336" cy="580759"/>
          </a:xfrm>
        </p:grpSpPr>
        <p:sp>
          <p:nvSpPr>
            <p:cNvPr id="22" name="Flowchart: Magnetic Disk 21">
              <a:extLst>
                <a:ext uri="{FF2B5EF4-FFF2-40B4-BE49-F238E27FC236}">
                  <a16:creationId xmlns:a16="http://schemas.microsoft.com/office/drawing/2014/main" id="{E92E068E-0922-4F8B-F1B9-BBC4FFF5DF9F}"/>
                </a:ext>
              </a:extLst>
            </p:cNvPr>
            <p:cNvSpPr/>
            <p:nvPr/>
          </p:nvSpPr>
          <p:spPr>
            <a:xfrm>
              <a:off x="147041" y="2935795"/>
              <a:ext cx="866804" cy="580759"/>
            </a:xfrm>
            <a:prstGeom prst="flowChartMagneticDisk">
              <a:avLst/>
            </a:prstGeom>
            <a:solidFill>
              <a:schemeClr val="bg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dirty="0"/>
            </a:p>
          </p:txBody>
        </p:sp>
        <p:sp>
          <p:nvSpPr>
            <p:cNvPr id="23" name="TextBox 22">
              <a:extLst>
                <a:ext uri="{FF2B5EF4-FFF2-40B4-BE49-F238E27FC236}">
                  <a16:creationId xmlns:a16="http://schemas.microsoft.com/office/drawing/2014/main" id="{CF3E9BD3-CBEA-78D5-DB58-624BE4AFFAF2}"/>
                </a:ext>
              </a:extLst>
            </p:cNvPr>
            <p:cNvSpPr txBox="1"/>
            <p:nvPr/>
          </p:nvSpPr>
          <p:spPr>
            <a:xfrm>
              <a:off x="-62226" y="3148911"/>
              <a:ext cx="1285336" cy="343121"/>
            </a:xfrm>
            <a:prstGeom prst="rect">
              <a:avLst/>
            </a:prstGeom>
            <a:noFill/>
          </p:spPr>
          <p:txBody>
            <a:bodyPr wrap="square" lIns="0" tIns="0" rIns="0" bIns="0" rtlCol="0" anchor="ctr">
              <a:spAutoFit/>
            </a:bodyPr>
            <a:lstStyle/>
            <a:p>
              <a:pPr algn="ctr">
                <a:lnSpc>
                  <a:spcPct val="114%"/>
                </a:lnSpc>
              </a:pPr>
              <a:r>
                <a:rPr lang="en-US" sz="1400" dirty="0">
                  <a:latin typeface="+mn-lt"/>
                </a:rPr>
                <a:t>Reference</a:t>
              </a:r>
            </a:p>
            <a:p>
              <a:pPr algn="ctr">
                <a:lnSpc>
                  <a:spcPct val="114%"/>
                </a:lnSpc>
              </a:pPr>
              <a:r>
                <a:rPr lang="en-US" sz="1400" dirty="0">
                  <a:latin typeface="+mn-lt"/>
                </a:rPr>
                <a:t>data</a:t>
              </a:r>
            </a:p>
          </p:txBody>
        </p:sp>
      </p:grpSp>
      <p:sp>
        <p:nvSpPr>
          <p:cNvPr id="16" name="TextBox 15">
            <a:extLst>
              <a:ext uri="{FF2B5EF4-FFF2-40B4-BE49-F238E27FC236}">
                <a16:creationId xmlns:a16="http://schemas.microsoft.com/office/drawing/2014/main" id="{A8828780-BEC2-7F24-C7F9-E7FE0B9DF190}"/>
              </a:ext>
            </a:extLst>
          </p:cNvPr>
          <p:cNvSpPr txBox="1"/>
          <p:nvPr/>
        </p:nvSpPr>
        <p:spPr>
          <a:xfrm>
            <a:off x="4452104" y="5322262"/>
            <a:ext cx="1559231" cy="239737"/>
          </a:xfrm>
          <a:prstGeom prst="rect">
            <a:avLst/>
          </a:prstGeom>
          <a:noFill/>
        </p:spPr>
        <p:txBody>
          <a:bodyPr wrap="square" lIns="0" tIns="0" rIns="0" bIns="0" rtlCol="0">
            <a:spAutoFit/>
          </a:bodyPr>
          <a:lstStyle/>
          <a:p>
            <a:pPr>
              <a:lnSpc>
                <a:spcPct val="114%"/>
              </a:lnSpc>
            </a:pPr>
            <a:r>
              <a:rPr lang="en-US" sz="1000" dirty="0">
                <a:latin typeface="+mn-lt"/>
              </a:rPr>
              <a:t>Loss value</a:t>
            </a:r>
          </a:p>
        </p:txBody>
      </p:sp>
      <p:sp>
        <p:nvSpPr>
          <p:cNvPr id="17" name="Rectangle: Rounded Corners 16">
            <a:extLst>
              <a:ext uri="{FF2B5EF4-FFF2-40B4-BE49-F238E27FC236}">
                <a16:creationId xmlns:a16="http://schemas.microsoft.com/office/drawing/2014/main" id="{D3932116-C367-C3DC-AC7F-14B6B06280E4}"/>
              </a:ext>
            </a:extLst>
          </p:cNvPr>
          <p:cNvSpPr/>
          <p:nvPr/>
        </p:nvSpPr>
        <p:spPr>
          <a:xfrm>
            <a:off x="2255469" y="4219482"/>
            <a:ext cx="1380913" cy="733492"/>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dirty="0"/>
              <a:t>Noise</a:t>
            </a:r>
            <a:endParaRPr lang="en-US" sz="1400" dirty="0"/>
          </a:p>
        </p:txBody>
      </p:sp>
      <p:sp>
        <p:nvSpPr>
          <p:cNvPr id="18" name="TextBox 17">
            <a:extLst>
              <a:ext uri="{FF2B5EF4-FFF2-40B4-BE49-F238E27FC236}">
                <a16:creationId xmlns:a16="http://schemas.microsoft.com/office/drawing/2014/main" id="{9915D937-1C21-CB47-E0BD-742048107336}"/>
              </a:ext>
            </a:extLst>
          </p:cNvPr>
          <p:cNvSpPr txBox="1"/>
          <p:nvPr/>
        </p:nvSpPr>
        <p:spPr>
          <a:xfrm>
            <a:off x="4996258" y="4502113"/>
            <a:ext cx="2311958" cy="349628"/>
          </a:xfrm>
          <a:prstGeom prst="rect">
            <a:avLst/>
          </a:prstGeom>
          <a:noFill/>
        </p:spPr>
        <p:txBody>
          <a:bodyPr wrap="square" lIns="0" tIns="0" rIns="0" bIns="0" rtlCol="0">
            <a:spAutoFit/>
          </a:bodyPr>
          <a:lstStyle/>
          <a:p>
            <a:pPr algn="ctr">
              <a:lnSpc>
                <a:spcPct val="114%"/>
              </a:lnSpc>
            </a:pPr>
            <a:r>
              <a:rPr lang="en-US" sz="1200" dirty="0">
                <a:latin typeface="+mn-lt"/>
              </a:rPr>
              <a:t>Generated</a:t>
            </a:r>
            <a:r>
              <a:rPr lang="en-US" sz="2000" dirty="0">
                <a:latin typeface="+mn-lt"/>
              </a:rPr>
              <a:t> </a:t>
            </a:r>
            <a:r>
              <a:rPr lang="en-US" sz="1200" dirty="0">
                <a:latin typeface="+mn-lt"/>
              </a:rPr>
              <a:t>data</a:t>
            </a:r>
          </a:p>
        </p:txBody>
      </p:sp>
      <p:cxnSp>
        <p:nvCxnSpPr>
          <p:cNvPr id="19" name="Straight Arrow Connector 18">
            <a:extLst>
              <a:ext uri="{FF2B5EF4-FFF2-40B4-BE49-F238E27FC236}">
                <a16:creationId xmlns:a16="http://schemas.microsoft.com/office/drawing/2014/main" id="{0FBEFA54-FD3E-178D-99A1-DD8EC82812C9}"/>
              </a:ext>
            </a:extLst>
          </p:cNvPr>
          <p:cNvCxnSpPr>
            <a:stCxn id="17" idx="3"/>
            <a:endCxn id="9" idx="1"/>
          </p:cNvCxnSpPr>
          <p:nvPr/>
        </p:nvCxnSpPr>
        <p:spPr>
          <a:xfrm>
            <a:off x="3636382" y="4586228"/>
            <a:ext cx="4649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1126489-DD4C-B1F5-5C8E-9BF9D77CE076}"/>
              </a:ext>
            </a:extLst>
          </p:cNvPr>
          <p:cNvCxnSpPr>
            <a:cxnSpLocks/>
            <a:stCxn id="13" idx="3"/>
          </p:cNvCxnSpPr>
          <p:nvPr/>
        </p:nvCxnSpPr>
        <p:spPr>
          <a:xfrm>
            <a:off x="8330080" y="3817359"/>
            <a:ext cx="5991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61F82FE-A530-0DC4-20CB-58CF9A2D280F}"/>
              </a:ext>
            </a:extLst>
          </p:cNvPr>
          <p:cNvSpPr txBox="1"/>
          <p:nvPr/>
        </p:nvSpPr>
        <p:spPr>
          <a:xfrm>
            <a:off x="8757184" y="3717763"/>
            <a:ext cx="1028468" cy="193002"/>
          </a:xfrm>
          <a:prstGeom prst="rect">
            <a:avLst/>
          </a:prstGeom>
          <a:noFill/>
        </p:spPr>
        <p:txBody>
          <a:bodyPr wrap="square" lIns="0" tIns="0" rIns="0" bIns="0" rtlCol="0">
            <a:spAutoFit/>
          </a:bodyPr>
          <a:lstStyle/>
          <a:p>
            <a:pPr algn="ctr">
              <a:lnSpc>
                <a:spcPct val="114%"/>
              </a:lnSpc>
            </a:pPr>
            <a:r>
              <a:rPr lang="en-US" sz="1200" dirty="0">
                <a:latin typeface="+mn-lt"/>
              </a:rPr>
              <a:t>Real?</a:t>
            </a:r>
          </a:p>
        </p:txBody>
      </p:sp>
      <p:pic>
        <p:nvPicPr>
          <p:cNvPr id="1028" name="Picture 4" descr="Example of a MNIST input. An image is passed to the network as a matrix...  | Download Scientific Diagram">
            <a:extLst>
              <a:ext uri="{FF2B5EF4-FFF2-40B4-BE49-F238E27FC236}">
                <a16:creationId xmlns:a16="http://schemas.microsoft.com/office/drawing/2014/main" id="{3AA0CB9A-4A17-71F5-DC08-BBA60BA2D7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1486" y="3045135"/>
            <a:ext cx="490450" cy="490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ffusing Digits | Sean T. Howard">
            <a:extLst>
              <a:ext uri="{FF2B5EF4-FFF2-40B4-BE49-F238E27FC236}">
                <a16:creationId xmlns:a16="http://schemas.microsoft.com/office/drawing/2014/main" id="{6505FC4C-4455-6716-BAB6-425EA56EAC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5677" y="4122681"/>
            <a:ext cx="490450" cy="49045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Thumbs up sign with solid fill">
            <a:extLst>
              <a:ext uri="{FF2B5EF4-FFF2-40B4-BE49-F238E27FC236}">
                <a16:creationId xmlns:a16="http://schemas.microsoft.com/office/drawing/2014/main" id="{EF76AC66-294E-E4B9-58AD-C4D4AD0B5C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40892" y="3033037"/>
            <a:ext cx="604463" cy="604463"/>
          </a:xfrm>
          <a:prstGeom prst="rect">
            <a:avLst/>
          </a:prstGeom>
        </p:spPr>
      </p:pic>
      <p:pic>
        <p:nvPicPr>
          <p:cNvPr id="29" name="Graphic 28" descr="Repeat with solid fill">
            <a:extLst>
              <a:ext uri="{FF2B5EF4-FFF2-40B4-BE49-F238E27FC236}">
                <a16:creationId xmlns:a16="http://schemas.microsoft.com/office/drawing/2014/main" id="{5BFF9EF2-75D7-981E-6CFA-BD248CEAE5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5391" y="3513368"/>
            <a:ext cx="607981" cy="607981"/>
          </a:xfrm>
          <a:prstGeom prst="rect">
            <a:avLst/>
          </a:prstGeom>
        </p:spPr>
      </p:pic>
      <p:pic>
        <p:nvPicPr>
          <p:cNvPr id="31" name="Graphic 30" descr="Repeat with solid fill">
            <a:extLst>
              <a:ext uri="{FF2B5EF4-FFF2-40B4-BE49-F238E27FC236}">
                <a16:creationId xmlns:a16="http://schemas.microsoft.com/office/drawing/2014/main" id="{BFE5FD3B-F2FF-5BC7-D6FF-6CAB79BE7A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bwMode="auto">
          <a:xfrm>
            <a:off x="4487550" y="4269238"/>
            <a:ext cx="607981" cy="607981"/>
          </a:xfrm>
          <a:prstGeom prst="rect">
            <a:avLst/>
          </a:prstGeom>
        </p:spPr>
      </p:pic>
      <p:pic>
        <p:nvPicPr>
          <p:cNvPr id="34" name="Graphic 33" descr="Thumbs Down with solid fill">
            <a:extLst>
              <a:ext uri="{FF2B5EF4-FFF2-40B4-BE49-F238E27FC236}">
                <a16:creationId xmlns:a16="http://schemas.microsoft.com/office/drawing/2014/main" id="{BAFF3A2D-72E9-0068-0BCA-9B4A97F71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bwMode="auto">
          <a:xfrm>
            <a:off x="8947196" y="3169070"/>
            <a:ext cx="625762" cy="625762"/>
          </a:xfrm>
          <a:prstGeom prst="rect">
            <a:avLst/>
          </a:prstGeom>
        </p:spPr>
      </p:pic>
      <p:pic>
        <p:nvPicPr>
          <p:cNvPr id="35" name="Picture 2" descr="Generating data with random Gaussian noise - Open Data Science - Your News  Source for AI, Machine Learning &amp; more">
            <a:extLst>
              <a:ext uri="{FF2B5EF4-FFF2-40B4-BE49-F238E27FC236}">
                <a16:creationId xmlns:a16="http://schemas.microsoft.com/office/drawing/2014/main" id="{C45AE983-A4D3-663C-7CB2-4CA4DF6AF4A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4.111%" t="63.196%" r="2.217%"/>
          <a:stretch/>
        </p:blipFill>
        <p:spPr bwMode="auto">
          <a:xfrm>
            <a:off x="1966217" y="4366631"/>
            <a:ext cx="554705" cy="4851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5F2D550-1373-D2C6-51A0-8FBA85AB06AA}"/>
              </a:ext>
            </a:extLst>
          </p:cNvPr>
          <p:cNvSpPr/>
          <p:nvPr/>
        </p:nvSpPr>
        <p:spPr bwMode="auto">
          <a:xfrm>
            <a:off x="6871571" y="3481951"/>
            <a:ext cx="1458508" cy="670814"/>
          </a:xfrm>
          <a:prstGeom prst="roundRect">
            <a:avLst/>
          </a:prstGeom>
          <a:noFill/>
          <a:ln w="76200">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endParaRPr lang="en-US" dirty="0"/>
          </a:p>
        </p:txBody>
      </p:sp>
    </p:spTree>
    <p:extLst>
      <p:ext uri="{BB962C8B-B14F-4D97-AF65-F5344CB8AC3E}">
        <p14:creationId xmlns:p14="http://schemas.microsoft.com/office/powerpoint/2010/main" val="247185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3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42" presetClass="path" presetSubtype="0" accel="50%" decel="50%" fill="hold" nodeType="withEffect">
                                  <p:stCondLst>
                                    <p:cond delay="0"/>
                                  </p:stCondLst>
                                  <p:childTnLst>
                                    <p:animMotion origin="layout" path="M -4.375E-6 -7.40741E-7 L 0.14428 -0.00093 " pathEditMode="relative" rAng="0" ptsTypes="AA">
                                      <p:cBhvr>
                                        <p:cTn id="20" dur="2000" fill="hold"/>
                                        <p:tgtEl>
                                          <p:spTgt spid="35"/>
                                        </p:tgtEl>
                                        <p:attrNameLst>
                                          <p:attrName>ppt_x</p:attrName>
                                          <p:attrName>ppt_y</p:attrName>
                                        </p:attrNameLst>
                                      </p:cBhvr>
                                      <p:rCtr x="7.213%" y="-0.046%"/>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42" presetClass="path" presetSubtype="0" accel="50%" decel="50%" fill="hold" nodeType="withEffect">
                                  <p:stCondLst>
                                    <p:cond delay="0"/>
                                  </p:stCondLst>
                                  <p:childTnLst>
                                    <p:animMotion origin="layout" path="M 0.00156 0.00162 L 0.0767 -0.03912 " pathEditMode="relative" rAng="0" ptsTypes="AA">
                                      <p:cBhvr>
                                        <p:cTn id="28" dur="2000" fill="hold"/>
                                        <p:tgtEl>
                                          <p:spTgt spid="1030"/>
                                        </p:tgtEl>
                                        <p:attrNameLst>
                                          <p:attrName>ppt_x</p:attrName>
                                          <p:attrName>ppt_y</p:attrName>
                                        </p:attrNameLst>
                                      </p:cBhvr>
                                      <p:rCtr x="3.75%" y="-2.037%"/>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03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42" presetClass="path" presetSubtype="0" accel="50%" decel="50%" fill="hold" nodeType="withEffect">
                                  <p:stCondLst>
                                    <p:cond delay="0"/>
                                  </p:stCondLst>
                                  <p:childTnLst>
                                    <p:animMotion origin="layout" path="M -2.91667E-6 -2.59259E-6 L -0.29987 0.2551 " pathEditMode="relative" rAng="0" ptsTypes="AA">
                                      <p:cBhvr>
                                        <p:cTn id="36" dur="2000" fill="hold"/>
                                        <p:tgtEl>
                                          <p:spTgt spid="27"/>
                                        </p:tgtEl>
                                        <p:attrNameLst>
                                          <p:attrName>ppt_x</p:attrName>
                                          <p:attrName>ppt_y</p:attrName>
                                        </p:attrNameLst>
                                      </p:cBhvr>
                                      <p:rCtr x="-15%" y="12.755%"/>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028"/>
                                        </p:tgtEl>
                                        <p:attrNameLst>
                                          <p:attrName>style.visibility</p:attrName>
                                        </p:attrNameLst>
                                      </p:cBhvr>
                                      <p:to>
                                        <p:strVal val="visible"/>
                                      </p:to>
                                    </p:set>
                                  </p:childTnLst>
                                </p:cTn>
                              </p:par>
                              <p:par>
                                <p:cTn id="50" presetID="42" presetClass="path" presetSubtype="0" accel="50%" decel="50%" fill="hold" nodeType="withEffect">
                                  <p:stCondLst>
                                    <p:cond delay="0"/>
                                  </p:stCondLst>
                                  <p:childTnLst>
                                    <p:animMotion origin="layout" path="M 2.5E-6 0.00139 L 0.07669 0.04444 " pathEditMode="relative" rAng="0" ptsTypes="AA">
                                      <p:cBhvr>
                                        <p:cTn id="51" dur="2000" fill="hold"/>
                                        <p:tgtEl>
                                          <p:spTgt spid="1028"/>
                                        </p:tgtEl>
                                        <p:attrNameLst>
                                          <p:attrName>ppt_x</p:attrName>
                                          <p:attrName>ppt_y</p:attrName>
                                        </p:attrNameLst>
                                      </p:cBhvr>
                                      <p:rCtr x="3.828%" y="2.153%"/>
                                    </p:animMotion>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028"/>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34"/>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9"/>
                                        </p:tgtEl>
                                      </p:cBhvr>
                                    </p:animEffect>
                                    <p:set>
                                      <p:cBhvr>
                                        <p:cTn id="6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3E35E312-F2D9-0831-4116-0A6E1BAD048C}"/>
            </a:ext>
          </a:extLst>
        </p:cNvPr>
        <p:cNvGrpSpPr/>
        <p:nvPr/>
      </p:nvGrpSpPr>
      <p:grpSpPr bwMode="auto">
        <a:xfrm>
          <a:off x="0" y="0"/>
          <a:ext cx="0" cy="0"/>
          <a:chOff x="0" y="0"/>
          <a:chExt cx="0" cy="0"/>
        </a:xfrm>
      </p:grpSpPr>
      <p:sp>
        <p:nvSpPr>
          <p:cNvPr id="3" name="Title 2">
            <a:extLst>
              <a:ext uri="{FF2B5EF4-FFF2-40B4-BE49-F238E27FC236}">
                <a16:creationId xmlns:a16="http://schemas.microsoft.com/office/drawing/2014/main" id="{EFE35856-7883-4E99-BA36-9DB7BC2D5150}"/>
              </a:ext>
            </a:extLst>
          </p:cNvPr>
          <p:cNvSpPr>
            <a:spLocks noGrp="1"/>
          </p:cNvSpPr>
          <p:nvPr>
            <p:ph type="title"/>
          </p:nvPr>
        </p:nvSpPr>
        <p:spPr bwMode="auto"/>
        <p:txBody>
          <a:bodyPr/>
          <a:lstStyle/>
          <a:p>
            <a:pPr>
              <a:defRPr/>
            </a:pPr>
            <a:r>
              <a:rPr lang="en-US" sz="3400" noProof="0" dirty="0"/>
              <a:t>Reinforcement Learning (RL) </a:t>
            </a:r>
            <a:r>
              <a:rPr lang="en-US" sz="1200" noProof="0" dirty="0"/>
              <a:t>[2]</a:t>
            </a:r>
            <a:endParaRPr sz="1200" dirty="0"/>
          </a:p>
        </p:txBody>
      </p:sp>
      <p:sp>
        <p:nvSpPr>
          <p:cNvPr id="4" name="Slide Number Placeholder 3">
            <a:extLst>
              <a:ext uri="{FF2B5EF4-FFF2-40B4-BE49-F238E27FC236}">
                <a16:creationId xmlns:a16="http://schemas.microsoft.com/office/drawing/2014/main" id="{A26C6E74-E83D-719D-E537-B712379BECDE}"/>
              </a:ext>
            </a:extLst>
          </p:cNvPr>
          <p:cNvSpPr>
            <a:spLocks noGrp="1"/>
          </p:cNvSpPr>
          <p:nvPr>
            <p:ph type="sldNum" sz="quarter" idx="11"/>
          </p:nvPr>
        </p:nvSpPr>
        <p:spPr bwMode="auto"/>
        <p:txBody>
          <a:bodyPr/>
          <a:lstStyle/>
          <a:p>
            <a:pPr>
              <a:defRPr/>
            </a:pPr>
            <a:fld id="{CE58CB1E-F828-4F11-99E0-327109AF9DA4}" type="slidenum">
              <a:rPr lang="de-DE"/>
              <a:t>4</a:t>
            </a:fld>
            <a:endParaRPr lang="de-DE"/>
          </a:p>
        </p:txBody>
      </p:sp>
      <p:sp>
        <p:nvSpPr>
          <p:cNvPr id="6" name="Footer Placeholder 1">
            <a:extLst>
              <a:ext uri="{FF2B5EF4-FFF2-40B4-BE49-F238E27FC236}">
                <a16:creationId xmlns:a16="http://schemas.microsoft.com/office/drawing/2014/main" id="{508E9ED8-42A0-3082-CAE1-FE4A3134DA17}"/>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sp>
        <p:nvSpPr>
          <p:cNvPr id="2" name="Rectangle: Rounded Corners 1">
            <a:extLst>
              <a:ext uri="{FF2B5EF4-FFF2-40B4-BE49-F238E27FC236}">
                <a16:creationId xmlns:a16="http://schemas.microsoft.com/office/drawing/2014/main" id="{CB910754-2FED-444F-9CCA-1D998E382D9E}"/>
              </a:ext>
            </a:extLst>
          </p:cNvPr>
          <p:cNvSpPr/>
          <p:nvPr/>
        </p:nvSpPr>
        <p:spPr>
          <a:xfrm>
            <a:off x="6810466" y="2565699"/>
            <a:ext cx="2415012" cy="736424"/>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2400" dirty="0"/>
              <a:t>Policy</a:t>
            </a:r>
            <a:endParaRPr lang="en-US" sz="3200" dirty="0"/>
          </a:p>
        </p:txBody>
      </p:sp>
      <p:sp>
        <p:nvSpPr>
          <p:cNvPr id="7" name="TextBox 6">
            <a:extLst>
              <a:ext uri="{FF2B5EF4-FFF2-40B4-BE49-F238E27FC236}">
                <a16:creationId xmlns:a16="http://schemas.microsoft.com/office/drawing/2014/main" id="{1A1843FD-231C-33A0-AD77-39A445AFA4CB}"/>
              </a:ext>
            </a:extLst>
          </p:cNvPr>
          <p:cNvSpPr txBox="1"/>
          <p:nvPr/>
        </p:nvSpPr>
        <p:spPr>
          <a:xfrm>
            <a:off x="5840604" y="2624415"/>
            <a:ext cx="824040" cy="359670"/>
          </a:xfrm>
          <a:prstGeom prst="rect">
            <a:avLst/>
          </a:prstGeom>
          <a:noFill/>
        </p:spPr>
        <p:txBody>
          <a:bodyPr wrap="square" lIns="0" tIns="0" rIns="0" bIns="0" rtlCol="0">
            <a:spAutoFit/>
          </a:bodyPr>
          <a:lstStyle/>
          <a:p>
            <a:pPr algn="ctr">
              <a:lnSpc>
                <a:spcPct val="114%"/>
              </a:lnSpc>
            </a:pPr>
            <a:r>
              <a:rPr lang="en-US" dirty="0">
                <a:latin typeface="+mn-lt"/>
              </a:rPr>
              <a:t>State</a:t>
            </a:r>
          </a:p>
        </p:txBody>
      </p:sp>
      <p:sp>
        <p:nvSpPr>
          <p:cNvPr id="11" name="TextBox 10">
            <a:extLst>
              <a:ext uri="{FF2B5EF4-FFF2-40B4-BE49-F238E27FC236}">
                <a16:creationId xmlns:a16="http://schemas.microsoft.com/office/drawing/2014/main" id="{E1FF4BB0-9EA6-D0A9-C5E9-670DA9A8812A}"/>
              </a:ext>
            </a:extLst>
          </p:cNvPr>
          <p:cNvSpPr txBox="1"/>
          <p:nvPr/>
        </p:nvSpPr>
        <p:spPr>
          <a:xfrm>
            <a:off x="9249018" y="2624415"/>
            <a:ext cx="729869" cy="289438"/>
          </a:xfrm>
          <a:prstGeom prst="rect">
            <a:avLst/>
          </a:prstGeom>
          <a:noFill/>
        </p:spPr>
        <p:txBody>
          <a:bodyPr wrap="square" lIns="0" tIns="0" rIns="0" bIns="0" rtlCol="0">
            <a:spAutoFit/>
          </a:bodyPr>
          <a:lstStyle/>
          <a:p>
            <a:pPr algn="ctr">
              <a:lnSpc>
                <a:spcPct val="114%"/>
              </a:lnSpc>
            </a:pPr>
            <a:r>
              <a:rPr lang="en-US" dirty="0">
                <a:latin typeface="+mn-lt"/>
              </a:rPr>
              <a:t>Action</a:t>
            </a:r>
          </a:p>
        </p:txBody>
      </p:sp>
      <p:cxnSp>
        <p:nvCxnSpPr>
          <p:cNvPr id="24" name="Connector: Elbow 23">
            <a:extLst>
              <a:ext uri="{FF2B5EF4-FFF2-40B4-BE49-F238E27FC236}">
                <a16:creationId xmlns:a16="http://schemas.microsoft.com/office/drawing/2014/main" id="{CD904552-BE9D-1C9E-8C11-A55652B6A3BA}"/>
              </a:ext>
            </a:extLst>
          </p:cNvPr>
          <p:cNvCxnSpPr>
            <a:cxnSpLocks/>
            <a:stCxn id="5" idx="1"/>
            <a:endCxn id="2" idx="1"/>
          </p:cNvCxnSpPr>
          <p:nvPr/>
        </p:nvCxnSpPr>
        <p:spPr>
          <a:xfrm rot="10800000">
            <a:off x="6810467" y="2933912"/>
            <a:ext cx="342755" cy="2360365"/>
          </a:xfrm>
          <a:prstGeom prst="bentConnector3">
            <a:avLst>
              <a:gd name="adj1" fmla="val 149769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6CEDDA1-5910-23D4-4DAE-98C3D141A97B}"/>
              </a:ext>
            </a:extLst>
          </p:cNvPr>
          <p:cNvCxnSpPr>
            <a:cxnSpLocks/>
          </p:cNvCxnSpPr>
          <p:nvPr/>
        </p:nvCxnSpPr>
        <p:spPr>
          <a:xfrm>
            <a:off x="9219129" y="2984085"/>
            <a:ext cx="12700" cy="2360365"/>
          </a:xfrm>
          <a:prstGeom prst="bentConnector3">
            <a:avLst>
              <a:gd name="adj1" fmla="val 571303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7B312CC-1EB9-5EDE-E5A5-0B93C92D4C5B}"/>
              </a:ext>
            </a:extLst>
          </p:cNvPr>
          <p:cNvCxnSpPr>
            <a:cxnSpLocks/>
            <a:stCxn id="5" idx="1"/>
            <a:endCxn id="28" idx="2"/>
          </p:cNvCxnSpPr>
          <p:nvPr/>
        </p:nvCxnSpPr>
        <p:spPr>
          <a:xfrm rot="10800000">
            <a:off x="3775727" y="4619564"/>
            <a:ext cx="3377495" cy="6747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AC0A32E-8ECF-CA28-6EB3-496133C40ADD}"/>
              </a:ext>
            </a:extLst>
          </p:cNvPr>
          <p:cNvCxnSpPr>
            <a:cxnSpLocks/>
          </p:cNvCxnSpPr>
          <p:nvPr/>
        </p:nvCxnSpPr>
        <p:spPr>
          <a:xfrm rot="5400000" flipH="1" flipV="1">
            <a:off x="5056346" y="1830316"/>
            <a:ext cx="473500" cy="303474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D4BBC0A-7544-FC73-AC29-9508773C0EEA}"/>
              </a:ext>
            </a:extLst>
          </p:cNvPr>
          <p:cNvSpPr/>
          <p:nvPr/>
        </p:nvSpPr>
        <p:spPr>
          <a:xfrm>
            <a:off x="2660041" y="3407411"/>
            <a:ext cx="2231370" cy="1212152"/>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Reward function</a:t>
            </a:r>
          </a:p>
        </p:txBody>
      </p:sp>
      <p:sp>
        <p:nvSpPr>
          <p:cNvPr id="29" name="TextBox 28">
            <a:extLst>
              <a:ext uri="{FF2B5EF4-FFF2-40B4-BE49-F238E27FC236}">
                <a16:creationId xmlns:a16="http://schemas.microsoft.com/office/drawing/2014/main" id="{C575733C-2E86-D791-82E8-85CDDFE599B5}"/>
              </a:ext>
            </a:extLst>
          </p:cNvPr>
          <p:cNvSpPr txBox="1"/>
          <p:nvPr/>
        </p:nvSpPr>
        <p:spPr>
          <a:xfrm>
            <a:off x="5765905" y="3106803"/>
            <a:ext cx="973438" cy="289438"/>
          </a:xfrm>
          <a:prstGeom prst="rect">
            <a:avLst/>
          </a:prstGeom>
          <a:noFill/>
        </p:spPr>
        <p:txBody>
          <a:bodyPr wrap="square" lIns="0" tIns="0" rIns="0" bIns="0" rtlCol="0">
            <a:spAutoFit/>
          </a:bodyPr>
          <a:lstStyle/>
          <a:p>
            <a:pPr algn="ctr">
              <a:lnSpc>
                <a:spcPct val="114%"/>
              </a:lnSpc>
            </a:pPr>
            <a:r>
              <a:rPr lang="en-US" dirty="0">
                <a:latin typeface="+mn-lt"/>
              </a:rPr>
              <a:t>Reward</a:t>
            </a:r>
          </a:p>
        </p:txBody>
      </p:sp>
      <p:sp>
        <p:nvSpPr>
          <p:cNvPr id="5" name="Rectangle: Rounded Corners 4">
            <a:extLst>
              <a:ext uri="{FF2B5EF4-FFF2-40B4-BE49-F238E27FC236}">
                <a16:creationId xmlns:a16="http://schemas.microsoft.com/office/drawing/2014/main" id="{69353AA4-2199-827B-6F9C-F6B3068E8EE4}"/>
              </a:ext>
            </a:extLst>
          </p:cNvPr>
          <p:cNvSpPr/>
          <p:nvPr/>
        </p:nvSpPr>
        <p:spPr>
          <a:xfrm>
            <a:off x="7153221" y="4836623"/>
            <a:ext cx="2072257" cy="915305"/>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Physics simulator</a:t>
            </a:r>
          </a:p>
        </p:txBody>
      </p:sp>
      <p:sp>
        <p:nvSpPr>
          <p:cNvPr id="38" name="TextBox 37">
            <a:extLst>
              <a:ext uri="{FF2B5EF4-FFF2-40B4-BE49-F238E27FC236}">
                <a16:creationId xmlns:a16="http://schemas.microsoft.com/office/drawing/2014/main" id="{AEAB4634-ECF9-05AC-5870-C10C117E0712}"/>
              </a:ext>
            </a:extLst>
          </p:cNvPr>
          <p:cNvSpPr txBox="1"/>
          <p:nvPr/>
        </p:nvSpPr>
        <p:spPr bwMode="auto">
          <a:xfrm>
            <a:off x="5821935" y="4976802"/>
            <a:ext cx="1426351" cy="289438"/>
          </a:xfrm>
          <a:prstGeom prst="rect">
            <a:avLst/>
          </a:prstGeom>
          <a:noFill/>
        </p:spPr>
        <p:txBody>
          <a:bodyPr wrap="square" lIns="0" tIns="0" rIns="0" bIns="0" rtlCol="0">
            <a:spAutoFit/>
          </a:bodyPr>
          <a:lstStyle/>
          <a:p>
            <a:pPr algn="ctr">
              <a:lnSpc>
                <a:spcPct val="114%"/>
              </a:lnSpc>
            </a:pPr>
            <a:r>
              <a:rPr lang="en-US" dirty="0">
                <a:latin typeface="+mn-lt"/>
              </a:rPr>
              <a:t>New State</a:t>
            </a:r>
          </a:p>
        </p:txBody>
      </p:sp>
      <p:cxnSp>
        <p:nvCxnSpPr>
          <p:cNvPr id="40" name="Straight Arrow Connector 39">
            <a:extLst>
              <a:ext uri="{FF2B5EF4-FFF2-40B4-BE49-F238E27FC236}">
                <a16:creationId xmlns:a16="http://schemas.microsoft.com/office/drawing/2014/main" id="{91D6A01E-8D0A-8A56-0BDD-C5B45B953C79}"/>
              </a:ext>
            </a:extLst>
          </p:cNvPr>
          <p:cNvCxnSpPr>
            <a:cxnSpLocks/>
          </p:cNvCxnSpPr>
          <p:nvPr/>
        </p:nvCxnSpPr>
        <p:spPr>
          <a:xfrm flipV="1">
            <a:off x="2018058" y="3784289"/>
            <a:ext cx="0" cy="8454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234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
</file>

<file path=ppt/slides/slide5.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F48D8C1E-782D-7853-0A7D-683A956A58DB}"/>
            </a:ext>
          </a:extLst>
        </p:cNvPr>
        <p:cNvGrpSpPr/>
        <p:nvPr/>
      </p:nvGrpSpPr>
      <p:grpSpPr bwMode="auto">
        <a:xfrm>
          <a:off x="0" y="0"/>
          <a:ext cx="0" cy="0"/>
          <a:chOff x="0" y="0"/>
          <a:chExt cx="0" cy="0"/>
        </a:xfrm>
      </p:grpSpPr>
      <p:sp>
        <p:nvSpPr>
          <p:cNvPr id="45" name="TextBox 44">
            <a:extLst>
              <a:ext uri="{FF2B5EF4-FFF2-40B4-BE49-F238E27FC236}">
                <a16:creationId xmlns:a16="http://schemas.microsoft.com/office/drawing/2014/main" id="{99D43987-DF8B-9F51-1EC9-3C10FD769862}"/>
              </a:ext>
            </a:extLst>
          </p:cNvPr>
          <p:cNvSpPr txBox="1"/>
          <p:nvPr/>
        </p:nvSpPr>
        <p:spPr bwMode="auto">
          <a:xfrm>
            <a:off x="9766300" y="5675116"/>
            <a:ext cx="553163" cy="225062"/>
          </a:xfrm>
          <a:prstGeom prst="rect">
            <a:avLst/>
          </a:prstGeom>
          <a:noFill/>
        </p:spPr>
        <p:txBody>
          <a:bodyPr wrap="square" lIns="0" tIns="0" rIns="0" bIns="0" rtlCol="0">
            <a:spAutoFit/>
          </a:bodyPr>
          <a:lstStyle/>
          <a:p>
            <a:pPr algn="ctr">
              <a:lnSpc>
                <a:spcPct val="114%"/>
              </a:lnSpc>
            </a:pPr>
            <a:r>
              <a:rPr lang="en-US" sz="1400" dirty="0">
                <a:latin typeface="+mn-lt"/>
              </a:rPr>
              <a:t>State</a:t>
            </a:r>
            <a:endParaRPr lang="en-US" dirty="0">
              <a:latin typeface="+mn-lt"/>
            </a:endParaRPr>
          </a:p>
        </p:txBody>
      </p:sp>
      <p:sp>
        <p:nvSpPr>
          <p:cNvPr id="44" name="Rectangle: Rounded Corners 43">
            <a:extLst>
              <a:ext uri="{FF2B5EF4-FFF2-40B4-BE49-F238E27FC236}">
                <a16:creationId xmlns:a16="http://schemas.microsoft.com/office/drawing/2014/main" id="{94E281F5-E7B1-3B09-54D3-5F126C32A717}"/>
              </a:ext>
            </a:extLst>
          </p:cNvPr>
          <p:cNvSpPr/>
          <p:nvPr/>
        </p:nvSpPr>
        <p:spPr bwMode="auto">
          <a:xfrm>
            <a:off x="1644772" y="5129887"/>
            <a:ext cx="1192586" cy="550060"/>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Reward function</a:t>
            </a:r>
          </a:p>
        </p:txBody>
      </p:sp>
      <p:sp>
        <p:nvSpPr>
          <p:cNvPr id="43" name="Rectangle: Rounded Corners 42">
            <a:extLst>
              <a:ext uri="{FF2B5EF4-FFF2-40B4-BE49-F238E27FC236}">
                <a16:creationId xmlns:a16="http://schemas.microsoft.com/office/drawing/2014/main" id="{03F09186-C4E2-8642-C8C2-688DA8114680}"/>
              </a:ext>
            </a:extLst>
          </p:cNvPr>
          <p:cNvSpPr/>
          <p:nvPr/>
        </p:nvSpPr>
        <p:spPr bwMode="auto">
          <a:xfrm>
            <a:off x="9196703" y="5144540"/>
            <a:ext cx="1122760" cy="532742"/>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Physics simulator</a:t>
            </a:r>
          </a:p>
        </p:txBody>
      </p:sp>
      <p:sp>
        <p:nvSpPr>
          <p:cNvPr id="42" name="Rectangle: Rounded Corners 41">
            <a:extLst>
              <a:ext uri="{FF2B5EF4-FFF2-40B4-BE49-F238E27FC236}">
                <a16:creationId xmlns:a16="http://schemas.microsoft.com/office/drawing/2014/main" id="{0DF5FEF7-CECF-B9EA-DD71-77B66D3353FD}"/>
              </a:ext>
            </a:extLst>
          </p:cNvPr>
          <p:cNvSpPr/>
          <p:nvPr/>
        </p:nvSpPr>
        <p:spPr bwMode="auto">
          <a:xfrm>
            <a:off x="5964113" y="5145403"/>
            <a:ext cx="1122761" cy="532743"/>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Policy</a:t>
            </a:r>
            <a:endParaRPr lang="en-US" dirty="0"/>
          </a:p>
        </p:txBody>
      </p:sp>
      <p:sp>
        <p:nvSpPr>
          <p:cNvPr id="3" name="Title 2">
            <a:extLst>
              <a:ext uri="{FF2B5EF4-FFF2-40B4-BE49-F238E27FC236}">
                <a16:creationId xmlns:a16="http://schemas.microsoft.com/office/drawing/2014/main" id="{D7EED31B-1EC8-1DDD-977C-2EB7DCBB4F98}"/>
              </a:ext>
            </a:extLst>
          </p:cNvPr>
          <p:cNvSpPr>
            <a:spLocks noGrp="1"/>
          </p:cNvSpPr>
          <p:nvPr>
            <p:ph type="title"/>
          </p:nvPr>
        </p:nvSpPr>
        <p:spPr bwMode="auto"/>
        <p:txBody>
          <a:bodyPr/>
          <a:lstStyle/>
          <a:p>
            <a:pPr>
              <a:defRPr/>
            </a:pPr>
            <a:r>
              <a:rPr lang="en-US" sz="3400" dirty="0"/>
              <a:t>GAN and </a:t>
            </a:r>
            <a:r>
              <a:rPr lang="en-US" sz="3400" noProof="0" dirty="0"/>
              <a:t>Reinforcement Learning</a:t>
            </a:r>
            <a:endParaRPr sz="3400" dirty="0"/>
          </a:p>
        </p:txBody>
      </p:sp>
      <p:sp>
        <p:nvSpPr>
          <p:cNvPr id="4" name="Slide Number Placeholder 3">
            <a:extLst>
              <a:ext uri="{FF2B5EF4-FFF2-40B4-BE49-F238E27FC236}">
                <a16:creationId xmlns:a16="http://schemas.microsoft.com/office/drawing/2014/main" id="{5BD727C9-D1C9-60F9-4ED0-9928807BF02D}"/>
              </a:ext>
            </a:extLst>
          </p:cNvPr>
          <p:cNvSpPr>
            <a:spLocks noGrp="1"/>
          </p:cNvSpPr>
          <p:nvPr>
            <p:ph type="sldNum" sz="quarter" idx="11"/>
          </p:nvPr>
        </p:nvSpPr>
        <p:spPr bwMode="auto"/>
        <p:txBody>
          <a:bodyPr/>
          <a:lstStyle/>
          <a:p>
            <a:pPr>
              <a:defRPr/>
            </a:pPr>
            <a:fld id="{CE58CB1E-F828-4F11-99E0-327109AF9DA4}" type="slidenum">
              <a:rPr lang="de-DE"/>
              <a:t>5</a:t>
            </a:fld>
            <a:endParaRPr lang="de-DE" dirty="0"/>
          </a:p>
        </p:txBody>
      </p:sp>
      <p:sp>
        <p:nvSpPr>
          <p:cNvPr id="6" name="Footer Placeholder 1">
            <a:extLst>
              <a:ext uri="{FF2B5EF4-FFF2-40B4-BE49-F238E27FC236}">
                <a16:creationId xmlns:a16="http://schemas.microsoft.com/office/drawing/2014/main" id="{30187BB1-CAEC-E4E0-370E-81894013D06A}"/>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sp>
        <p:nvSpPr>
          <p:cNvPr id="12" name="TextBox 11">
            <a:extLst>
              <a:ext uri="{FF2B5EF4-FFF2-40B4-BE49-F238E27FC236}">
                <a16:creationId xmlns:a16="http://schemas.microsoft.com/office/drawing/2014/main" id="{45E1F521-BD19-B43A-5D2A-BA2E721CB19C}"/>
              </a:ext>
            </a:extLst>
          </p:cNvPr>
          <p:cNvSpPr txBox="1"/>
          <p:nvPr/>
        </p:nvSpPr>
        <p:spPr>
          <a:xfrm>
            <a:off x="7086874" y="5186712"/>
            <a:ext cx="672826" cy="225062"/>
          </a:xfrm>
          <a:prstGeom prst="rect">
            <a:avLst/>
          </a:prstGeom>
          <a:noFill/>
        </p:spPr>
        <p:txBody>
          <a:bodyPr wrap="square" lIns="0" tIns="0" rIns="0" bIns="0" rtlCol="0">
            <a:spAutoFit/>
          </a:bodyPr>
          <a:lstStyle/>
          <a:p>
            <a:pPr algn="ctr">
              <a:lnSpc>
                <a:spcPct val="114%"/>
              </a:lnSpc>
            </a:pPr>
            <a:r>
              <a:rPr lang="en-US" sz="1400" dirty="0">
                <a:latin typeface="+mn-lt"/>
              </a:rPr>
              <a:t>Action</a:t>
            </a:r>
          </a:p>
        </p:txBody>
      </p:sp>
      <p:cxnSp>
        <p:nvCxnSpPr>
          <p:cNvPr id="13" name="Connector: Elbow 12">
            <a:extLst>
              <a:ext uri="{FF2B5EF4-FFF2-40B4-BE49-F238E27FC236}">
                <a16:creationId xmlns:a16="http://schemas.microsoft.com/office/drawing/2014/main" id="{90BD1358-AF1A-9439-EE4A-8FEC018B3863}"/>
              </a:ext>
            </a:extLst>
          </p:cNvPr>
          <p:cNvCxnSpPr>
            <a:cxnSpLocks/>
          </p:cNvCxnSpPr>
          <p:nvPr/>
        </p:nvCxnSpPr>
        <p:spPr>
          <a:xfrm rot="5400000">
            <a:off x="8142249" y="4061590"/>
            <a:ext cx="1" cy="323350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0979F18-B3BA-47EE-72B6-0CB04353315A}"/>
              </a:ext>
            </a:extLst>
          </p:cNvPr>
          <p:cNvCxnSpPr>
            <a:cxnSpLocks/>
          </p:cNvCxnSpPr>
          <p:nvPr/>
        </p:nvCxnSpPr>
        <p:spPr>
          <a:xfrm flipV="1">
            <a:off x="7086876" y="5411972"/>
            <a:ext cx="2110746" cy="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ACF6A16-DFBF-49A7-3685-1F9CFF270B46}"/>
              </a:ext>
            </a:extLst>
          </p:cNvPr>
          <p:cNvCxnSpPr>
            <a:cxnSpLocks/>
          </p:cNvCxnSpPr>
          <p:nvPr/>
        </p:nvCxnSpPr>
        <p:spPr>
          <a:xfrm rot="5400000">
            <a:off x="5999469" y="1918812"/>
            <a:ext cx="2" cy="7519063"/>
          </a:xfrm>
          <a:prstGeom prst="bentConnector3">
            <a:avLst>
              <a:gd name="adj1" fmla="val 1143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1EE5A1D-F373-14A6-93C9-88FA6BDAFF6A}"/>
              </a:ext>
            </a:extLst>
          </p:cNvPr>
          <p:cNvCxnSpPr>
            <a:cxnSpLocks/>
          </p:cNvCxnSpPr>
          <p:nvPr/>
        </p:nvCxnSpPr>
        <p:spPr>
          <a:xfrm flipV="1">
            <a:off x="2837360" y="5411974"/>
            <a:ext cx="3126756" cy="1"/>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FFC087-17FB-9174-78E6-A1F77B6B4A01}"/>
              </a:ext>
            </a:extLst>
          </p:cNvPr>
          <p:cNvSpPr txBox="1"/>
          <p:nvPr/>
        </p:nvSpPr>
        <p:spPr>
          <a:xfrm>
            <a:off x="5080890" y="5186712"/>
            <a:ext cx="883221" cy="225062"/>
          </a:xfrm>
          <a:prstGeom prst="rect">
            <a:avLst/>
          </a:prstGeom>
          <a:noFill/>
        </p:spPr>
        <p:txBody>
          <a:bodyPr wrap="square" lIns="0" tIns="0" rIns="0" bIns="0" rtlCol="0">
            <a:spAutoFit/>
          </a:bodyPr>
          <a:lstStyle/>
          <a:p>
            <a:pPr algn="ctr">
              <a:lnSpc>
                <a:spcPct val="114%"/>
              </a:lnSpc>
            </a:pPr>
            <a:r>
              <a:rPr lang="en-US" sz="1400" dirty="0">
                <a:latin typeface="+mn-lt"/>
              </a:rPr>
              <a:t>Reward</a:t>
            </a:r>
          </a:p>
        </p:txBody>
      </p:sp>
      <p:sp>
        <p:nvSpPr>
          <p:cNvPr id="38" name="TextBox 37">
            <a:extLst>
              <a:ext uri="{FF2B5EF4-FFF2-40B4-BE49-F238E27FC236}">
                <a16:creationId xmlns:a16="http://schemas.microsoft.com/office/drawing/2014/main" id="{DD4365F5-3231-AB99-E934-D2AADC0990C1}"/>
              </a:ext>
            </a:extLst>
          </p:cNvPr>
          <p:cNvSpPr txBox="1"/>
          <p:nvPr/>
        </p:nvSpPr>
        <p:spPr>
          <a:xfrm>
            <a:off x="425454" y="2325069"/>
            <a:ext cx="730045" cy="257250"/>
          </a:xfrm>
          <a:prstGeom prst="rect">
            <a:avLst/>
          </a:prstGeom>
          <a:noFill/>
        </p:spPr>
        <p:txBody>
          <a:bodyPr wrap="square" lIns="0" tIns="0" rIns="0" bIns="0" rtlCol="0">
            <a:spAutoFit/>
          </a:bodyPr>
          <a:lstStyle/>
          <a:p>
            <a:pPr>
              <a:lnSpc>
                <a:spcPct val="114%"/>
              </a:lnSpc>
            </a:pPr>
            <a:r>
              <a:rPr lang="en-US" sz="1600" dirty="0">
                <a:latin typeface="+mn-lt"/>
              </a:rPr>
              <a:t>GAN:</a:t>
            </a:r>
          </a:p>
        </p:txBody>
      </p:sp>
      <p:sp>
        <p:nvSpPr>
          <p:cNvPr id="39" name="TextBox 38">
            <a:extLst>
              <a:ext uri="{FF2B5EF4-FFF2-40B4-BE49-F238E27FC236}">
                <a16:creationId xmlns:a16="http://schemas.microsoft.com/office/drawing/2014/main" id="{B39C172D-B64C-BAD3-1076-CA57F0AEBAAC}"/>
              </a:ext>
            </a:extLst>
          </p:cNvPr>
          <p:cNvSpPr txBox="1"/>
          <p:nvPr/>
        </p:nvSpPr>
        <p:spPr>
          <a:xfrm>
            <a:off x="425454" y="4478153"/>
            <a:ext cx="730045" cy="257250"/>
          </a:xfrm>
          <a:prstGeom prst="rect">
            <a:avLst/>
          </a:prstGeom>
          <a:noFill/>
        </p:spPr>
        <p:txBody>
          <a:bodyPr wrap="square" lIns="0" tIns="0" rIns="0" bIns="0" rtlCol="0">
            <a:spAutoFit/>
          </a:bodyPr>
          <a:lstStyle/>
          <a:p>
            <a:pPr>
              <a:lnSpc>
                <a:spcPct val="114%"/>
              </a:lnSpc>
            </a:pPr>
            <a:r>
              <a:rPr lang="en-US" sz="1600" dirty="0">
                <a:latin typeface="+mn-lt"/>
              </a:rPr>
              <a:t>RL:</a:t>
            </a:r>
          </a:p>
        </p:txBody>
      </p:sp>
      <p:sp>
        <p:nvSpPr>
          <p:cNvPr id="62" name="Rectangle: Rounded Corners 61">
            <a:extLst>
              <a:ext uri="{FF2B5EF4-FFF2-40B4-BE49-F238E27FC236}">
                <a16:creationId xmlns:a16="http://schemas.microsoft.com/office/drawing/2014/main" id="{4CC98165-4B17-6E91-1BA9-23B5DAD8C9A6}"/>
              </a:ext>
            </a:extLst>
          </p:cNvPr>
          <p:cNvSpPr/>
          <p:nvPr/>
        </p:nvSpPr>
        <p:spPr>
          <a:xfrm>
            <a:off x="4545690" y="3531038"/>
            <a:ext cx="1346363" cy="539027"/>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dirty="0"/>
              <a:t>Generator</a:t>
            </a:r>
          </a:p>
        </p:txBody>
      </p:sp>
      <p:cxnSp>
        <p:nvCxnSpPr>
          <p:cNvPr id="63" name="Connector: Elbow 62">
            <a:extLst>
              <a:ext uri="{FF2B5EF4-FFF2-40B4-BE49-F238E27FC236}">
                <a16:creationId xmlns:a16="http://schemas.microsoft.com/office/drawing/2014/main" id="{A0695572-E2DE-EDE7-D87C-4A16E387F5DC}"/>
              </a:ext>
            </a:extLst>
          </p:cNvPr>
          <p:cNvCxnSpPr>
            <a:cxnSpLocks/>
          </p:cNvCxnSpPr>
          <p:nvPr/>
        </p:nvCxnSpPr>
        <p:spPr>
          <a:xfrm flipV="1">
            <a:off x="5892053" y="3317492"/>
            <a:ext cx="1343825" cy="4828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7D91F732-7176-48FF-65D2-EE1B489B2EF2}"/>
              </a:ext>
            </a:extLst>
          </p:cNvPr>
          <p:cNvCxnSpPr>
            <a:cxnSpLocks/>
            <a:stCxn id="65" idx="3"/>
            <a:endCxn id="62" idx="2"/>
          </p:cNvCxnSpPr>
          <p:nvPr/>
        </p:nvCxnSpPr>
        <p:spPr>
          <a:xfrm flipH="1">
            <a:off x="5218872" y="3182735"/>
            <a:ext cx="3449808" cy="887331"/>
          </a:xfrm>
          <a:prstGeom prst="bentConnector4">
            <a:avLst>
              <a:gd name="adj1" fmla="val -9411"/>
              <a:gd name="adj2" fmla="val 130873"/>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AAC58620-0FA0-799C-54B6-AC811C7C4F27}"/>
              </a:ext>
            </a:extLst>
          </p:cNvPr>
          <p:cNvSpPr/>
          <p:nvPr/>
        </p:nvSpPr>
        <p:spPr>
          <a:xfrm>
            <a:off x="7235878" y="2913220"/>
            <a:ext cx="1432802" cy="539027"/>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600" dirty="0"/>
              <a:t>Discriminator</a:t>
            </a:r>
          </a:p>
        </p:txBody>
      </p:sp>
      <p:cxnSp>
        <p:nvCxnSpPr>
          <p:cNvPr id="66" name="Connector: Elbow 65">
            <a:extLst>
              <a:ext uri="{FF2B5EF4-FFF2-40B4-BE49-F238E27FC236}">
                <a16:creationId xmlns:a16="http://schemas.microsoft.com/office/drawing/2014/main" id="{EC068FAC-C2C3-7EA5-2E1F-77BD58067D9F}"/>
              </a:ext>
            </a:extLst>
          </p:cNvPr>
          <p:cNvCxnSpPr>
            <a:cxnSpLocks/>
            <a:stCxn id="74" idx="3"/>
            <a:endCxn id="65" idx="1"/>
          </p:cNvCxnSpPr>
          <p:nvPr/>
        </p:nvCxnSpPr>
        <p:spPr>
          <a:xfrm rot="16200000" flipH="1">
            <a:off x="6706234" y="2653089"/>
            <a:ext cx="387378" cy="67191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F390212-7919-9641-31B8-B9E365AAFD6A}"/>
              </a:ext>
            </a:extLst>
          </p:cNvPr>
          <p:cNvGrpSpPr/>
          <p:nvPr/>
        </p:nvGrpSpPr>
        <p:grpSpPr>
          <a:xfrm>
            <a:off x="5651196" y="2099390"/>
            <a:ext cx="1825537" cy="695967"/>
            <a:chOff x="-62226" y="2935795"/>
            <a:chExt cx="1285336" cy="580759"/>
          </a:xfrm>
        </p:grpSpPr>
        <p:sp>
          <p:nvSpPr>
            <p:cNvPr id="74" name="Flowchart: Magnetic Disk 73">
              <a:extLst>
                <a:ext uri="{FF2B5EF4-FFF2-40B4-BE49-F238E27FC236}">
                  <a16:creationId xmlns:a16="http://schemas.microsoft.com/office/drawing/2014/main" id="{36BC190F-D931-3547-413D-94A2FBDEE33C}"/>
                </a:ext>
              </a:extLst>
            </p:cNvPr>
            <p:cNvSpPr/>
            <p:nvPr/>
          </p:nvSpPr>
          <p:spPr>
            <a:xfrm>
              <a:off x="147041" y="2935795"/>
              <a:ext cx="866804" cy="580759"/>
            </a:xfrm>
            <a:prstGeom prst="flowChartMagneticDisk">
              <a:avLst/>
            </a:prstGeom>
            <a:solidFill>
              <a:schemeClr val="bg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dirty="0"/>
            </a:p>
          </p:txBody>
        </p:sp>
        <p:sp>
          <p:nvSpPr>
            <p:cNvPr id="75" name="TextBox 74">
              <a:extLst>
                <a:ext uri="{FF2B5EF4-FFF2-40B4-BE49-F238E27FC236}">
                  <a16:creationId xmlns:a16="http://schemas.microsoft.com/office/drawing/2014/main" id="{1C07547F-5CA1-B445-5D5F-D3C631DE4D97}"/>
                </a:ext>
              </a:extLst>
            </p:cNvPr>
            <p:cNvSpPr txBox="1"/>
            <p:nvPr/>
          </p:nvSpPr>
          <p:spPr>
            <a:xfrm>
              <a:off x="-62226" y="3148911"/>
              <a:ext cx="1285336" cy="343121"/>
            </a:xfrm>
            <a:prstGeom prst="rect">
              <a:avLst/>
            </a:prstGeom>
            <a:noFill/>
          </p:spPr>
          <p:txBody>
            <a:bodyPr wrap="square" lIns="0" tIns="0" rIns="0" bIns="0" rtlCol="0" anchor="ctr">
              <a:spAutoFit/>
            </a:bodyPr>
            <a:lstStyle/>
            <a:p>
              <a:pPr algn="ctr">
                <a:lnSpc>
                  <a:spcPct val="114%"/>
                </a:lnSpc>
              </a:pPr>
              <a:r>
                <a:rPr lang="en-US" sz="1400" dirty="0">
                  <a:latin typeface="+mn-lt"/>
                </a:rPr>
                <a:t>Reference</a:t>
              </a:r>
            </a:p>
            <a:p>
              <a:pPr algn="ctr">
                <a:lnSpc>
                  <a:spcPct val="114%"/>
                </a:lnSpc>
              </a:pPr>
              <a:r>
                <a:rPr lang="en-US" sz="1400" dirty="0">
                  <a:latin typeface="+mn-lt"/>
                </a:rPr>
                <a:t>data</a:t>
              </a:r>
            </a:p>
          </p:txBody>
        </p:sp>
      </p:grpSp>
      <p:sp>
        <p:nvSpPr>
          <p:cNvPr id="68" name="TextBox 67">
            <a:extLst>
              <a:ext uri="{FF2B5EF4-FFF2-40B4-BE49-F238E27FC236}">
                <a16:creationId xmlns:a16="http://schemas.microsoft.com/office/drawing/2014/main" id="{C61402B0-334F-9BAB-001D-34E7EC4C66E7}"/>
              </a:ext>
            </a:extLst>
          </p:cNvPr>
          <p:cNvSpPr txBox="1"/>
          <p:nvPr/>
        </p:nvSpPr>
        <p:spPr>
          <a:xfrm>
            <a:off x="4887729" y="4391987"/>
            <a:ext cx="1520219" cy="192639"/>
          </a:xfrm>
          <a:prstGeom prst="rect">
            <a:avLst/>
          </a:prstGeom>
          <a:noFill/>
        </p:spPr>
        <p:txBody>
          <a:bodyPr wrap="square" lIns="0" tIns="0" rIns="0" bIns="0" rtlCol="0">
            <a:spAutoFit/>
          </a:bodyPr>
          <a:lstStyle/>
          <a:p>
            <a:pPr>
              <a:lnSpc>
                <a:spcPct val="114%"/>
              </a:lnSpc>
            </a:pPr>
            <a:r>
              <a:rPr lang="en-US" sz="1000" dirty="0">
                <a:latin typeface="+mn-lt"/>
              </a:rPr>
              <a:t>Loss value</a:t>
            </a:r>
          </a:p>
        </p:txBody>
      </p:sp>
      <p:sp>
        <p:nvSpPr>
          <p:cNvPr id="69" name="Rectangle: Rounded Corners 68">
            <a:extLst>
              <a:ext uri="{FF2B5EF4-FFF2-40B4-BE49-F238E27FC236}">
                <a16:creationId xmlns:a16="http://schemas.microsoft.com/office/drawing/2014/main" id="{FB58BD90-89C9-D83A-03A8-C9FD7D235733}"/>
              </a:ext>
            </a:extLst>
          </p:cNvPr>
          <p:cNvSpPr/>
          <p:nvPr/>
        </p:nvSpPr>
        <p:spPr>
          <a:xfrm>
            <a:off x="2746054" y="3505857"/>
            <a:ext cx="1346363" cy="589392"/>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dirty="0"/>
              <a:t>Noise</a:t>
            </a:r>
            <a:endParaRPr lang="en-US" sz="1400" dirty="0"/>
          </a:p>
        </p:txBody>
      </p:sp>
      <p:sp>
        <p:nvSpPr>
          <p:cNvPr id="70" name="TextBox 69">
            <a:extLst>
              <a:ext uri="{FF2B5EF4-FFF2-40B4-BE49-F238E27FC236}">
                <a16:creationId xmlns:a16="http://schemas.microsoft.com/office/drawing/2014/main" id="{5E5470DC-C943-1BE2-DC7E-C5E3C3507693}"/>
              </a:ext>
            </a:extLst>
          </p:cNvPr>
          <p:cNvSpPr txBox="1"/>
          <p:nvPr/>
        </p:nvSpPr>
        <p:spPr>
          <a:xfrm>
            <a:off x="5418269" y="3732963"/>
            <a:ext cx="2254113" cy="280941"/>
          </a:xfrm>
          <a:prstGeom prst="rect">
            <a:avLst/>
          </a:prstGeom>
          <a:noFill/>
        </p:spPr>
        <p:txBody>
          <a:bodyPr wrap="square" lIns="0" tIns="0" rIns="0" bIns="0" rtlCol="0">
            <a:spAutoFit/>
          </a:bodyPr>
          <a:lstStyle/>
          <a:p>
            <a:pPr algn="ctr">
              <a:lnSpc>
                <a:spcPct val="114%"/>
              </a:lnSpc>
            </a:pPr>
            <a:r>
              <a:rPr lang="en-US" sz="1200" dirty="0">
                <a:latin typeface="+mn-lt"/>
              </a:rPr>
              <a:t>Generated</a:t>
            </a:r>
            <a:r>
              <a:rPr lang="en-US" sz="2000" dirty="0">
                <a:latin typeface="+mn-lt"/>
              </a:rPr>
              <a:t> </a:t>
            </a:r>
            <a:r>
              <a:rPr lang="en-US" sz="1200" dirty="0">
                <a:latin typeface="+mn-lt"/>
              </a:rPr>
              <a:t>data</a:t>
            </a:r>
          </a:p>
        </p:txBody>
      </p:sp>
      <p:cxnSp>
        <p:nvCxnSpPr>
          <p:cNvPr id="71" name="Straight Arrow Connector 70">
            <a:extLst>
              <a:ext uri="{FF2B5EF4-FFF2-40B4-BE49-F238E27FC236}">
                <a16:creationId xmlns:a16="http://schemas.microsoft.com/office/drawing/2014/main" id="{72DA38FF-3765-C0B7-7E2E-F5BF0B51FBA4}"/>
              </a:ext>
            </a:extLst>
          </p:cNvPr>
          <p:cNvCxnSpPr>
            <a:cxnSpLocks/>
            <a:stCxn id="69" idx="3"/>
            <a:endCxn id="62" idx="1"/>
          </p:cNvCxnSpPr>
          <p:nvPr/>
        </p:nvCxnSpPr>
        <p:spPr>
          <a:xfrm>
            <a:off x="4092417" y="3800553"/>
            <a:ext cx="453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F22964B-C4DE-9983-779B-947BD72AB6AB}"/>
              </a:ext>
            </a:extLst>
          </p:cNvPr>
          <p:cNvCxnSpPr>
            <a:cxnSpLocks/>
            <a:stCxn id="65" idx="3"/>
          </p:cNvCxnSpPr>
          <p:nvPr/>
        </p:nvCxnSpPr>
        <p:spPr>
          <a:xfrm>
            <a:off x="8668680" y="3182735"/>
            <a:ext cx="5842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455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
</file>

<file path=ppt/slides/slide6.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4C10F533-C155-A86D-B270-C4074DCE9EA0}"/>
            </a:ext>
          </a:extLst>
        </p:cNvPr>
        <p:cNvGrpSpPr/>
        <p:nvPr/>
      </p:nvGrpSpPr>
      <p:grpSpPr bwMode="auto">
        <a:xfrm>
          <a:off x="0" y="0"/>
          <a:ext cx="0" cy="0"/>
          <a:chOff x="0" y="0"/>
          <a:chExt cx="0" cy="0"/>
        </a:xfrm>
      </p:grpSpPr>
      <p:sp>
        <p:nvSpPr>
          <p:cNvPr id="45" name="TextBox 44">
            <a:extLst>
              <a:ext uri="{FF2B5EF4-FFF2-40B4-BE49-F238E27FC236}">
                <a16:creationId xmlns:a16="http://schemas.microsoft.com/office/drawing/2014/main" id="{094BEBAD-8CAE-F652-3E00-88648047795B}"/>
              </a:ext>
            </a:extLst>
          </p:cNvPr>
          <p:cNvSpPr txBox="1"/>
          <p:nvPr/>
        </p:nvSpPr>
        <p:spPr bwMode="auto">
          <a:xfrm>
            <a:off x="9766300" y="5675116"/>
            <a:ext cx="553163" cy="225062"/>
          </a:xfrm>
          <a:prstGeom prst="rect">
            <a:avLst/>
          </a:prstGeom>
          <a:noFill/>
        </p:spPr>
        <p:txBody>
          <a:bodyPr wrap="square" lIns="0" tIns="0" rIns="0" bIns="0" rtlCol="0">
            <a:spAutoFit/>
          </a:bodyPr>
          <a:lstStyle/>
          <a:p>
            <a:pPr algn="ctr">
              <a:lnSpc>
                <a:spcPct val="114%"/>
              </a:lnSpc>
            </a:pPr>
            <a:r>
              <a:rPr lang="en-US" sz="1400" dirty="0">
                <a:latin typeface="+mn-lt"/>
              </a:rPr>
              <a:t>State</a:t>
            </a:r>
            <a:endParaRPr lang="en-US" dirty="0">
              <a:latin typeface="+mn-lt"/>
            </a:endParaRPr>
          </a:p>
        </p:txBody>
      </p:sp>
      <p:sp>
        <p:nvSpPr>
          <p:cNvPr id="44" name="Rectangle: Rounded Corners 43">
            <a:extLst>
              <a:ext uri="{FF2B5EF4-FFF2-40B4-BE49-F238E27FC236}">
                <a16:creationId xmlns:a16="http://schemas.microsoft.com/office/drawing/2014/main" id="{F275DFF8-8E31-0D0C-B86A-31A274FD9F88}"/>
              </a:ext>
            </a:extLst>
          </p:cNvPr>
          <p:cNvSpPr/>
          <p:nvPr/>
        </p:nvSpPr>
        <p:spPr bwMode="auto">
          <a:xfrm>
            <a:off x="1644772" y="5129887"/>
            <a:ext cx="1192586" cy="550060"/>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Reward function</a:t>
            </a:r>
          </a:p>
        </p:txBody>
      </p:sp>
      <p:sp>
        <p:nvSpPr>
          <p:cNvPr id="43" name="Rectangle: Rounded Corners 42">
            <a:extLst>
              <a:ext uri="{FF2B5EF4-FFF2-40B4-BE49-F238E27FC236}">
                <a16:creationId xmlns:a16="http://schemas.microsoft.com/office/drawing/2014/main" id="{C4A96F85-595A-20BF-95AB-47C53FF6A55A}"/>
              </a:ext>
            </a:extLst>
          </p:cNvPr>
          <p:cNvSpPr/>
          <p:nvPr/>
        </p:nvSpPr>
        <p:spPr bwMode="auto">
          <a:xfrm>
            <a:off x="9196703" y="5144540"/>
            <a:ext cx="1122760" cy="532742"/>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Physics simulator</a:t>
            </a:r>
          </a:p>
        </p:txBody>
      </p:sp>
      <p:sp>
        <p:nvSpPr>
          <p:cNvPr id="42" name="Rectangle: Rounded Corners 41">
            <a:extLst>
              <a:ext uri="{FF2B5EF4-FFF2-40B4-BE49-F238E27FC236}">
                <a16:creationId xmlns:a16="http://schemas.microsoft.com/office/drawing/2014/main" id="{9840F511-6C16-DD5D-3D98-EB3FF201269E}"/>
              </a:ext>
            </a:extLst>
          </p:cNvPr>
          <p:cNvSpPr/>
          <p:nvPr/>
        </p:nvSpPr>
        <p:spPr bwMode="auto">
          <a:xfrm>
            <a:off x="5964113" y="5145403"/>
            <a:ext cx="1122761" cy="532743"/>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Policy</a:t>
            </a:r>
            <a:endParaRPr lang="en-US" dirty="0"/>
          </a:p>
        </p:txBody>
      </p:sp>
      <p:sp>
        <p:nvSpPr>
          <p:cNvPr id="3" name="Title 2">
            <a:extLst>
              <a:ext uri="{FF2B5EF4-FFF2-40B4-BE49-F238E27FC236}">
                <a16:creationId xmlns:a16="http://schemas.microsoft.com/office/drawing/2014/main" id="{82EF0F21-E3C7-3C88-496C-0C3C92301D08}"/>
              </a:ext>
            </a:extLst>
          </p:cNvPr>
          <p:cNvSpPr>
            <a:spLocks noGrp="1"/>
          </p:cNvSpPr>
          <p:nvPr>
            <p:ph type="title"/>
          </p:nvPr>
        </p:nvSpPr>
        <p:spPr bwMode="auto"/>
        <p:txBody>
          <a:bodyPr/>
          <a:lstStyle/>
          <a:p>
            <a:pPr>
              <a:defRPr/>
            </a:pPr>
            <a:r>
              <a:rPr lang="en-US" sz="3400" dirty="0"/>
              <a:t>GAN and </a:t>
            </a:r>
            <a:r>
              <a:rPr lang="en-US" sz="3400" noProof="0" dirty="0"/>
              <a:t>Reinforcement Learning</a:t>
            </a:r>
            <a:endParaRPr sz="3400" dirty="0"/>
          </a:p>
        </p:txBody>
      </p:sp>
      <p:sp>
        <p:nvSpPr>
          <p:cNvPr id="4" name="Slide Number Placeholder 3">
            <a:extLst>
              <a:ext uri="{FF2B5EF4-FFF2-40B4-BE49-F238E27FC236}">
                <a16:creationId xmlns:a16="http://schemas.microsoft.com/office/drawing/2014/main" id="{61FA2FD1-E0C3-311B-DBBA-C98E85DA792F}"/>
              </a:ext>
            </a:extLst>
          </p:cNvPr>
          <p:cNvSpPr>
            <a:spLocks noGrp="1"/>
          </p:cNvSpPr>
          <p:nvPr>
            <p:ph type="sldNum" sz="quarter" idx="11"/>
          </p:nvPr>
        </p:nvSpPr>
        <p:spPr bwMode="auto"/>
        <p:txBody>
          <a:bodyPr/>
          <a:lstStyle/>
          <a:p>
            <a:pPr>
              <a:defRPr/>
            </a:pPr>
            <a:fld id="{CE58CB1E-F828-4F11-99E0-327109AF9DA4}" type="slidenum">
              <a:rPr lang="de-DE"/>
              <a:t>6</a:t>
            </a:fld>
            <a:endParaRPr lang="de-DE" dirty="0"/>
          </a:p>
        </p:txBody>
      </p:sp>
      <p:sp>
        <p:nvSpPr>
          <p:cNvPr id="6" name="Footer Placeholder 1">
            <a:extLst>
              <a:ext uri="{FF2B5EF4-FFF2-40B4-BE49-F238E27FC236}">
                <a16:creationId xmlns:a16="http://schemas.microsoft.com/office/drawing/2014/main" id="{F05B4591-6837-0596-A406-8F91004C19A2}"/>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sp>
        <p:nvSpPr>
          <p:cNvPr id="12" name="TextBox 11">
            <a:extLst>
              <a:ext uri="{FF2B5EF4-FFF2-40B4-BE49-F238E27FC236}">
                <a16:creationId xmlns:a16="http://schemas.microsoft.com/office/drawing/2014/main" id="{BDEB3871-986A-A5D3-42DC-03B5BE0B6060}"/>
              </a:ext>
            </a:extLst>
          </p:cNvPr>
          <p:cNvSpPr txBox="1"/>
          <p:nvPr/>
        </p:nvSpPr>
        <p:spPr>
          <a:xfrm>
            <a:off x="7086874" y="5186712"/>
            <a:ext cx="672826" cy="225062"/>
          </a:xfrm>
          <a:prstGeom prst="rect">
            <a:avLst/>
          </a:prstGeom>
          <a:noFill/>
        </p:spPr>
        <p:txBody>
          <a:bodyPr wrap="square" lIns="0" tIns="0" rIns="0" bIns="0" rtlCol="0">
            <a:spAutoFit/>
          </a:bodyPr>
          <a:lstStyle/>
          <a:p>
            <a:pPr algn="ctr">
              <a:lnSpc>
                <a:spcPct val="114%"/>
              </a:lnSpc>
            </a:pPr>
            <a:r>
              <a:rPr lang="en-US" sz="1400" dirty="0">
                <a:latin typeface="+mn-lt"/>
              </a:rPr>
              <a:t>Action</a:t>
            </a:r>
          </a:p>
        </p:txBody>
      </p:sp>
      <p:cxnSp>
        <p:nvCxnSpPr>
          <p:cNvPr id="13" name="Connector: Elbow 12">
            <a:extLst>
              <a:ext uri="{FF2B5EF4-FFF2-40B4-BE49-F238E27FC236}">
                <a16:creationId xmlns:a16="http://schemas.microsoft.com/office/drawing/2014/main" id="{61A4762C-598C-C7F4-47AA-5746BE04CAB7}"/>
              </a:ext>
            </a:extLst>
          </p:cNvPr>
          <p:cNvCxnSpPr>
            <a:cxnSpLocks/>
          </p:cNvCxnSpPr>
          <p:nvPr/>
        </p:nvCxnSpPr>
        <p:spPr>
          <a:xfrm rot="5400000">
            <a:off x="8142249" y="4061590"/>
            <a:ext cx="1" cy="3233506"/>
          </a:xfrm>
          <a:prstGeom prst="bentConnector3">
            <a:avLst>
              <a:gd name="adj1" fmla="val 228601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2A85979-C2E2-60F4-B45F-BAFECC633CDB}"/>
              </a:ext>
            </a:extLst>
          </p:cNvPr>
          <p:cNvCxnSpPr>
            <a:cxnSpLocks/>
          </p:cNvCxnSpPr>
          <p:nvPr/>
        </p:nvCxnSpPr>
        <p:spPr>
          <a:xfrm rot="5400000">
            <a:off x="5999469" y="1918812"/>
            <a:ext cx="2" cy="7519063"/>
          </a:xfrm>
          <a:prstGeom prst="bentConnector3">
            <a:avLst>
              <a:gd name="adj1" fmla="val 114301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F56E541-35C8-98AE-8456-31BEE6D870C9}"/>
              </a:ext>
            </a:extLst>
          </p:cNvPr>
          <p:cNvCxnSpPr>
            <a:cxnSpLocks/>
          </p:cNvCxnSpPr>
          <p:nvPr/>
        </p:nvCxnSpPr>
        <p:spPr>
          <a:xfrm flipV="1">
            <a:off x="2837360" y="5411974"/>
            <a:ext cx="3126756"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0EC763-2D31-2636-2667-6CD5CA871F0A}"/>
              </a:ext>
            </a:extLst>
          </p:cNvPr>
          <p:cNvSpPr txBox="1"/>
          <p:nvPr/>
        </p:nvSpPr>
        <p:spPr>
          <a:xfrm>
            <a:off x="5080890" y="5186712"/>
            <a:ext cx="883221" cy="225062"/>
          </a:xfrm>
          <a:prstGeom prst="rect">
            <a:avLst/>
          </a:prstGeom>
          <a:noFill/>
        </p:spPr>
        <p:txBody>
          <a:bodyPr wrap="square" lIns="0" tIns="0" rIns="0" bIns="0" rtlCol="0">
            <a:spAutoFit/>
          </a:bodyPr>
          <a:lstStyle/>
          <a:p>
            <a:pPr algn="ctr">
              <a:lnSpc>
                <a:spcPct val="114%"/>
              </a:lnSpc>
            </a:pPr>
            <a:r>
              <a:rPr lang="en-US" sz="1400" dirty="0">
                <a:latin typeface="+mn-lt"/>
              </a:rPr>
              <a:t>Reward</a:t>
            </a:r>
          </a:p>
        </p:txBody>
      </p:sp>
      <p:sp>
        <p:nvSpPr>
          <p:cNvPr id="19" name="Rectangle: Rounded Corners 18">
            <a:extLst>
              <a:ext uri="{FF2B5EF4-FFF2-40B4-BE49-F238E27FC236}">
                <a16:creationId xmlns:a16="http://schemas.microsoft.com/office/drawing/2014/main" id="{2EA7BF87-2213-3DBD-8AD6-0C56C376036F}"/>
              </a:ext>
            </a:extLst>
          </p:cNvPr>
          <p:cNvSpPr/>
          <p:nvPr/>
        </p:nvSpPr>
        <p:spPr>
          <a:xfrm>
            <a:off x="7599477" y="3714163"/>
            <a:ext cx="1244497" cy="59050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Generator</a:t>
            </a:r>
          </a:p>
        </p:txBody>
      </p:sp>
      <p:cxnSp>
        <p:nvCxnSpPr>
          <p:cNvPr id="20" name="Connector: Elbow 19">
            <a:extLst>
              <a:ext uri="{FF2B5EF4-FFF2-40B4-BE49-F238E27FC236}">
                <a16:creationId xmlns:a16="http://schemas.microsoft.com/office/drawing/2014/main" id="{841212BC-A22C-06AE-BB65-9926E0615DF8}"/>
              </a:ext>
            </a:extLst>
          </p:cNvPr>
          <p:cNvCxnSpPr>
            <a:cxnSpLocks/>
          </p:cNvCxnSpPr>
          <p:nvPr/>
        </p:nvCxnSpPr>
        <p:spPr>
          <a:xfrm flipH="1">
            <a:off x="2809301" y="4009417"/>
            <a:ext cx="6034673" cy="1"/>
          </a:xfrm>
          <a:prstGeom prst="bentConnector5">
            <a:avLst>
              <a:gd name="adj1" fmla="val -4973"/>
              <a:gd name="adj2" fmla="val 45350000000"/>
              <a:gd name="adj3" fmla="val 11266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98BBA987-9315-E34C-EA82-93D6CC0CAA69}"/>
              </a:ext>
            </a:extLst>
          </p:cNvPr>
          <p:cNvCxnSpPr>
            <a:cxnSpLocks/>
            <a:stCxn id="22" idx="3"/>
          </p:cNvCxnSpPr>
          <p:nvPr/>
        </p:nvCxnSpPr>
        <p:spPr>
          <a:xfrm>
            <a:off x="4145013" y="3907780"/>
            <a:ext cx="3454465" cy="295252"/>
          </a:xfrm>
          <a:prstGeom prst="bentConnector3">
            <a:avLst>
              <a:gd name="adj1" fmla="val 50000"/>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F9B79FC-4305-E7DC-6FE4-C566C4A2420D}"/>
              </a:ext>
            </a:extLst>
          </p:cNvPr>
          <p:cNvSpPr/>
          <p:nvPr/>
        </p:nvSpPr>
        <p:spPr>
          <a:xfrm>
            <a:off x="2820616" y="3612526"/>
            <a:ext cx="1324396" cy="59050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Discriminator</a:t>
            </a:r>
            <a:endParaRPr lang="en-US" sz="1000" dirty="0"/>
          </a:p>
        </p:txBody>
      </p:sp>
      <p:cxnSp>
        <p:nvCxnSpPr>
          <p:cNvPr id="23" name="Connector: Elbow 22">
            <a:extLst>
              <a:ext uri="{FF2B5EF4-FFF2-40B4-BE49-F238E27FC236}">
                <a16:creationId xmlns:a16="http://schemas.microsoft.com/office/drawing/2014/main" id="{14FD4A57-E2C2-F125-1FA3-C73FE1055E26}"/>
              </a:ext>
            </a:extLst>
          </p:cNvPr>
          <p:cNvCxnSpPr>
            <a:cxnSpLocks/>
          </p:cNvCxnSpPr>
          <p:nvPr/>
        </p:nvCxnSpPr>
        <p:spPr>
          <a:xfrm rot="16200000" flipH="1">
            <a:off x="2288987" y="3309750"/>
            <a:ext cx="708493" cy="33213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3E210F57-0A75-B769-E4E5-8682966823E4}"/>
              </a:ext>
            </a:extLst>
          </p:cNvPr>
          <p:cNvGrpSpPr/>
          <p:nvPr/>
        </p:nvGrpSpPr>
        <p:grpSpPr>
          <a:xfrm>
            <a:off x="1644772" y="2436854"/>
            <a:ext cx="1687417" cy="762433"/>
            <a:chOff x="410860" y="2679354"/>
            <a:chExt cx="1285336" cy="580759"/>
          </a:xfrm>
        </p:grpSpPr>
        <p:sp>
          <p:nvSpPr>
            <p:cNvPr id="32" name="Flowchart: Magnetic Disk 31">
              <a:extLst>
                <a:ext uri="{FF2B5EF4-FFF2-40B4-BE49-F238E27FC236}">
                  <a16:creationId xmlns:a16="http://schemas.microsoft.com/office/drawing/2014/main" id="{2D1C9515-78C0-FAA6-F002-1F6246CDD244}"/>
                </a:ext>
              </a:extLst>
            </p:cNvPr>
            <p:cNvSpPr/>
            <p:nvPr/>
          </p:nvSpPr>
          <p:spPr>
            <a:xfrm>
              <a:off x="620126" y="2679354"/>
              <a:ext cx="866804" cy="580759"/>
            </a:xfrm>
            <a:prstGeom prst="flowChartMagneticDisk">
              <a:avLst/>
            </a:prstGeom>
            <a:solidFill>
              <a:schemeClr val="bg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dirty="0"/>
            </a:p>
          </p:txBody>
        </p:sp>
        <p:sp>
          <p:nvSpPr>
            <p:cNvPr id="33" name="TextBox 32">
              <a:extLst>
                <a:ext uri="{FF2B5EF4-FFF2-40B4-BE49-F238E27FC236}">
                  <a16:creationId xmlns:a16="http://schemas.microsoft.com/office/drawing/2014/main" id="{65E87ED7-5E3A-32FA-430C-454BF3B1262D}"/>
                </a:ext>
              </a:extLst>
            </p:cNvPr>
            <p:cNvSpPr txBox="1"/>
            <p:nvPr/>
          </p:nvSpPr>
          <p:spPr>
            <a:xfrm>
              <a:off x="410860" y="2878836"/>
              <a:ext cx="1285336" cy="358497"/>
            </a:xfrm>
            <a:prstGeom prst="rect">
              <a:avLst/>
            </a:prstGeom>
            <a:noFill/>
          </p:spPr>
          <p:txBody>
            <a:bodyPr wrap="square" lIns="0" tIns="0" rIns="0" bIns="0" rtlCol="0" anchor="ctr">
              <a:spAutoFit/>
            </a:bodyPr>
            <a:lstStyle/>
            <a:p>
              <a:pPr algn="ctr">
                <a:lnSpc>
                  <a:spcPct val="114%"/>
                </a:lnSpc>
              </a:pPr>
              <a:r>
                <a:rPr lang="en-US" sz="1400" dirty="0">
                  <a:latin typeface="+mn-lt"/>
                </a:rPr>
                <a:t>Reference</a:t>
              </a:r>
            </a:p>
            <a:p>
              <a:pPr algn="ctr">
                <a:lnSpc>
                  <a:spcPct val="114%"/>
                </a:lnSpc>
              </a:pPr>
              <a:r>
                <a:rPr lang="en-US" sz="1400" dirty="0">
                  <a:latin typeface="+mn-lt"/>
                </a:rPr>
                <a:t>data</a:t>
              </a:r>
            </a:p>
          </p:txBody>
        </p:sp>
      </p:grpSp>
      <p:sp>
        <p:nvSpPr>
          <p:cNvPr id="34" name="TextBox 33">
            <a:extLst>
              <a:ext uri="{FF2B5EF4-FFF2-40B4-BE49-F238E27FC236}">
                <a16:creationId xmlns:a16="http://schemas.microsoft.com/office/drawing/2014/main" id="{D1B6577F-E69B-6864-0B63-7FEBB061B292}"/>
              </a:ext>
            </a:extLst>
          </p:cNvPr>
          <p:cNvSpPr txBox="1"/>
          <p:nvPr/>
        </p:nvSpPr>
        <p:spPr>
          <a:xfrm>
            <a:off x="4996724" y="3667879"/>
            <a:ext cx="1405199" cy="225062"/>
          </a:xfrm>
          <a:prstGeom prst="rect">
            <a:avLst/>
          </a:prstGeom>
          <a:noFill/>
        </p:spPr>
        <p:txBody>
          <a:bodyPr wrap="square" lIns="0" tIns="0" rIns="0" bIns="0" rtlCol="0">
            <a:spAutoFit/>
          </a:bodyPr>
          <a:lstStyle/>
          <a:p>
            <a:pPr>
              <a:lnSpc>
                <a:spcPct val="114%"/>
              </a:lnSpc>
            </a:pPr>
            <a:r>
              <a:rPr lang="en-US" sz="1400" dirty="0">
                <a:latin typeface="+mn-lt"/>
              </a:rPr>
              <a:t>Loss value</a:t>
            </a:r>
          </a:p>
        </p:txBody>
      </p:sp>
      <p:sp>
        <p:nvSpPr>
          <p:cNvPr id="35" name="Rectangle: Rounded Corners 34">
            <a:extLst>
              <a:ext uri="{FF2B5EF4-FFF2-40B4-BE49-F238E27FC236}">
                <a16:creationId xmlns:a16="http://schemas.microsoft.com/office/drawing/2014/main" id="{780935C8-9703-D2F0-F78B-E01DD1098BFA}"/>
              </a:ext>
            </a:extLst>
          </p:cNvPr>
          <p:cNvSpPr/>
          <p:nvPr/>
        </p:nvSpPr>
        <p:spPr>
          <a:xfrm>
            <a:off x="6007625" y="2821692"/>
            <a:ext cx="1244497" cy="645680"/>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Noise</a:t>
            </a:r>
          </a:p>
        </p:txBody>
      </p:sp>
      <p:cxnSp>
        <p:nvCxnSpPr>
          <p:cNvPr id="36" name="Connector: Elbow 35">
            <a:extLst>
              <a:ext uri="{FF2B5EF4-FFF2-40B4-BE49-F238E27FC236}">
                <a16:creationId xmlns:a16="http://schemas.microsoft.com/office/drawing/2014/main" id="{DF471312-E8B3-29FB-32D2-3C362AF05E9F}"/>
              </a:ext>
            </a:extLst>
          </p:cNvPr>
          <p:cNvCxnSpPr>
            <a:cxnSpLocks/>
          </p:cNvCxnSpPr>
          <p:nvPr/>
        </p:nvCxnSpPr>
        <p:spPr>
          <a:xfrm>
            <a:off x="7253636" y="3156191"/>
            <a:ext cx="344328" cy="72190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12EB347-0322-2B2B-B0A2-B7B60F237FDF}"/>
              </a:ext>
            </a:extLst>
          </p:cNvPr>
          <p:cNvSpPr txBox="1"/>
          <p:nvPr/>
        </p:nvSpPr>
        <p:spPr>
          <a:xfrm>
            <a:off x="9122966" y="3988909"/>
            <a:ext cx="1357486" cy="617869"/>
          </a:xfrm>
          <a:prstGeom prst="rect">
            <a:avLst/>
          </a:prstGeom>
          <a:noFill/>
        </p:spPr>
        <p:txBody>
          <a:bodyPr wrap="square" lIns="0" tIns="0" rIns="0" bIns="0" rtlCol="0">
            <a:spAutoFit/>
          </a:bodyPr>
          <a:lstStyle/>
          <a:p>
            <a:pPr algn="ctr">
              <a:lnSpc>
                <a:spcPct val="114%"/>
              </a:lnSpc>
            </a:pPr>
            <a:r>
              <a:rPr lang="en-US" sz="1400" dirty="0">
                <a:latin typeface="+mn-lt"/>
              </a:rPr>
              <a:t>Generated</a:t>
            </a:r>
          </a:p>
          <a:p>
            <a:pPr algn="ctr">
              <a:lnSpc>
                <a:spcPct val="114%"/>
              </a:lnSpc>
            </a:pPr>
            <a:r>
              <a:rPr lang="en-US" sz="1400" dirty="0">
                <a:latin typeface="+mn-lt"/>
              </a:rPr>
              <a:t>data</a:t>
            </a:r>
          </a:p>
        </p:txBody>
      </p:sp>
      <p:sp>
        <p:nvSpPr>
          <p:cNvPr id="38" name="TextBox 37">
            <a:extLst>
              <a:ext uri="{FF2B5EF4-FFF2-40B4-BE49-F238E27FC236}">
                <a16:creationId xmlns:a16="http://schemas.microsoft.com/office/drawing/2014/main" id="{40887B7D-E863-C8AA-0ED3-E23FCD89DAFD}"/>
              </a:ext>
            </a:extLst>
          </p:cNvPr>
          <p:cNvSpPr txBox="1"/>
          <p:nvPr/>
        </p:nvSpPr>
        <p:spPr>
          <a:xfrm>
            <a:off x="425454" y="2325069"/>
            <a:ext cx="730045" cy="257250"/>
          </a:xfrm>
          <a:prstGeom prst="rect">
            <a:avLst/>
          </a:prstGeom>
          <a:noFill/>
        </p:spPr>
        <p:txBody>
          <a:bodyPr wrap="square" lIns="0" tIns="0" rIns="0" bIns="0" rtlCol="0">
            <a:spAutoFit/>
          </a:bodyPr>
          <a:lstStyle/>
          <a:p>
            <a:pPr>
              <a:lnSpc>
                <a:spcPct val="114%"/>
              </a:lnSpc>
            </a:pPr>
            <a:r>
              <a:rPr lang="en-US" sz="1600" dirty="0">
                <a:latin typeface="+mn-lt"/>
              </a:rPr>
              <a:t>GAN:</a:t>
            </a:r>
          </a:p>
        </p:txBody>
      </p:sp>
      <p:sp>
        <p:nvSpPr>
          <p:cNvPr id="39" name="TextBox 38">
            <a:extLst>
              <a:ext uri="{FF2B5EF4-FFF2-40B4-BE49-F238E27FC236}">
                <a16:creationId xmlns:a16="http://schemas.microsoft.com/office/drawing/2014/main" id="{466DF1D2-E182-1059-129C-BC3C819E775D}"/>
              </a:ext>
            </a:extLst>
          </p:cNvPr>
          <p:cNvSpPr txBox="1"/>
          <p:nvPr/>
        </p:nvSpPr>
        <p:spPr>
          <a:xfrm>
            <a:off x="425454" y="4478153"/>
            <a:ext cx="730045" cy="257250"/>
          </a:xfrm>
          <a:prstGeom prst="rect">
            <a:avLst/>
          </a:prstGeom>
          <a:noFill/>
        </p:spPr>
        <p:txBody>
          <a:bodyPr wrap="square" lIns="0" tIns="0" rIns="0" bIns="0" rtlCol="0">
            <a:spAutoFit/>
          </a:bodyPr>
          <a:lstStyle/>
          <a:p>
            <a:pPr>
              <a:lnSpc>
                <a:spcPct val="114%"/>
              </a:lnSpc>
            </a:pPr>
            <a:r>
              <a:rPr lang="en-US" sz="1600" dirty="0">
                <a:latin typeface="+mn-lt"/>
              </a:rPr>
              <a:t>RL:</a:t>
            </a:r>
          </a:p>
        </p:txBody>
      </p:sp>
      <p:cxnSp>
        <p:nvCxnSpPr>
          <p:cNvPr id="5" name="Straight Arrow Connector 4">
            <a:extLst>
              <a:ext uri="{FF2B5EF4-FFF2-40B4-BE49-F238E27FC236}">
                <a16:creationId xmlns:a16="http://schemas.microsoft.com/office/drawing/2014/main" id="{A5299AA8-D24D-2E2D-BED3-C93804245F71}"/>
              </a:ext>
            </a:extLst>
          </p:cNvPr>
          <p:cNvCxnSpPr>
            <a:stCxn id="42" idx="3"/>
            <a:endCxn id="43" idx="1"/>
          </p:cNvCxnSpPr>
          <p:nvPr/>
        </p:nvCxnSpPr>
        <p:spPr>
          <a:xfrm flipV="1">
            <a:off x="7086874" y="5410911"/>
            <a:ext cx="2109829" cy="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80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http://schemas.openxmlformats.org/presentationml/2006/main" xmlns:r="http://schemas.openxmlformats.org/officeDocument/2006/relationships" xmlns:a="http://schemas.openxmlformats.org/drawingml/2006/main" xmlns="">
      <p:transition spd="slow">
        <p:fade/>
      </p:transition>
    </mc:Fallback>
  </mc:AlternateContent>
</p:sld>
</file>

<file path=ppt/slides/slide7.xml><?xml version="1.0" encoding="utf-8"?>
<p:sld xmlns:a="http://purl.oclc.org/ooxml/drawingml/main" xmlns:r="http://purl.oclc.org/ooxml/officeDocument/relationships" xmlns:p="http://purl.oclc.org/ooxml/presentationml/main" showMasterPhAnim="0">
  <p:cSld>
    <p:spTree>
      <p:nvGrpSpPr>
        <p:cNvPr id="1" name="">
          <a:extLst>
            <a:ext uri="{FF2B5EF4-FFF2-40B4-BE49-F238E27FC236}">
              <a16:creationId xmlns:a16="http://schemas.microsoft.com/office/drawing/2014/main" id="{F0C11D80-83B2-A262-6901-83815518B637}"/>
            </a:ext>
          </a:extLst>
        </p:cNvPr>
        <p:cNvGrpSpPr/>
        <p:nvPr/>
      </p:nvGrpSpPr>
      <p:grpSpPr bwMode="auto">
        <a:xfrm>
          <a:off x="0" y="0"/>
          <a:ext cx="0" cy="0"/>
          <a:chOff x="0" y="0"/>
          <a:chExt cx="0" cy="0"/>
        </a:xfrm>
      </p:grpSpPr>
      <p:sp>
        <p:nvSpPr>
          <p:cNvPr id="24" name="Rectangle: Rounded Corners 23">
            <a:extLst>
              <a:ext uri="{FF2B5EF4-FFF2-40B4-BE49-F238E27FC236}">
                <a16:creationId xmlns:a16="http://schemas.microsoft.com/office/drawing/2014/main" id="{94E70A33-E06E-8076-0C70-0C49AFB56BE2}"/>
              </a:ext>
            </a:extLst>
          </p:cNvPr>
          <p:cNvSpPr/>
          <p:nvPr/>
        </p:nvSpPr>
        <p:spPr>
          <a:xfrm>
            <a:off x="2033130" y="4270616"/>
            <a:ext cx="1270974" cy="56668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000" dirty="0"/>
              <a:t>Reward function</a:t>
            </a:r>
          </a:p>
        </p:txBody>
      </p:sp>
      <p:sp>
        <p:nvSpPr>
          <p:cNvPr id="27" name="Rectangle: Rounded Corners 26">
            <a:extLst>
              <a:ext uri="{FF2B5EF4-FFF2-40B4-BE49-F238E27FC236}">
                <a16:creationId xmlns:a16="http://schemas.microsoft.com/office/drawing/2014/main" id="{B6D07726-3306-FE63-2045-43F2FB92B7F6}"/>
              </a:ext>
            </a:extLst>
          </p:cNvPr>
          <p:cNvSpPr/>
          <p:nvPr/>
        </p:nvSpPr>
        <p:spPr>
          <a:xfrm>
            <a:off x="2022270" y="4270614"/>
            <a:ext cx="1281833" cy="56668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Discriminator</a:t>
            </a:r>
          </a:p>
        </p:txBody>
      </p:sp>
      <p:sp>
        <p:nvSpPr>
          <p:cNvPr id="2" name="Rectangle: Rounded Corners 1">
            <a:extLst>
              <a:ext uri="{FF2B5EF4-FFF2-40B4-BE49-F238E27FC236}">
                <a16:creationId xmlns:a16="http://schemas.microsoft.com/office/drawing/2014/main" id="{B670686E-6EE4-10D0-63D4-C3E500145A79}"/>
              </a:ext>
            </a:extLst>
          </p:cNvPr>
          <p:cNvSpPr/>
          <p:nvPr/>
        </p:nvSpPr>
        <p:spPr>
          <a:xfrm>
            <a:off x="6630083" y="4270615"/>
            <a:ext cx="1194297" cy="56668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000" dirty="0"/>
              <a:t>Policy</a:t>
            </a:r>
          </a:p>
        </p:txBody>
      </p:sp>
      <p:sp>
        <p:nvSpPr>
          <p:cNvPr id="26" name="Rectangle: Rounded Corners 25">
            <a:extLst>
              <a:ext uri="{FF2B5EF4-FFF2-40B4-BE49-F238E27FC236}">
                <a16:creationId xmlns:a16="http://schemas.microsoft.com/office/drawing/2014/main" id="{FB9CD583-5E42-B6A2-6C18-44A718BE003D}"/>
              </a:ext>
            </a:extLst>
          </p:cNvPr>
          <p:cNvSpPr/>
          <p:nvPr/>
        </p:nvSpPr>
        <p:spPr>
          <a:xfrm>
            <a:off x="6630083" y="4270614"/>
            <a:ext cx="1194297" cy="56668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Generator</a:t>
            </a:r>
          </a:p>
        </p:txBody>
      </p:sp>
      <p:cxnSp>
        <p:nvCxnSpPr>
          <p:cNvPr id="53" name="Connector: Elbow 52">
            <a:extLst>
              <a:ext uri="{FF2B5EF4-FFF2-40B4-BE49-F238E27FC236}">
                <a16:creationId xmlns:a16="http://schemas.microsoft.com/office/drawing/2014/main" id="{6E843B7C-F233-5D1B-E6E2-95008E9494EC}"/>
              </a:ext>
            </a:extLst>
          </p:cNvPr>
          <p:cNvCxnSpPr>
            <a:cxnSpLocks/>
          </p:cNvCxnSpPr>
          <p:nvPr/>
        </p:nvCxnSpPr>
        <p:spPr bwMode="auto">
          <a:xfrm rot="5400000">
            <a:off x="6667688" y="841890"/>
            <a:ext cx="2" cy="8003646"/>
          </a:xfrm>
          <a:prstGeom prst="bentConnector3">
            <a:avLst>
              <a:gd name="adj1" fmla="val 114301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8F9B628-4A12-C08E-EAE5-B9FB9DDE8D39}"/>
              </a:ext>
            </a:extLst>
          </p:cNvPr>
          <p:cNvCxnSpPr>
            <a:cxnSpLocks/>
          </p:cNvCxnSpPr>
          <p:nvPr/>
        </p:nvCxnSpPr>
        <p:spPr bwMode="auto">
          <a:xfrm flipV="1">
            <a:off x="3301790" y="4560177"/>
            <a:ext cx="3328267"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0A49AB8-16DC-0071-D55B-0A41D0A444EA}"/>
              </a:ext>
            </a:extLst>
          </p:cNvPr>
          <p:cNvSpPr>
            <a:spLocks noGrp="1"/>
          </p:cNvSpPr>
          <p:nvPr>
            <p:ph type="title"/>
          </p:nvPr>
        </p:nvSpPr>
        <p:spPr bwMode="auto"/>
        <p:txBody>
          <a:bodyPr/>
          <a:lstStyle/>
          <a:p>
            <a:pPr>
              <a:defRPr/>
            </a:pPr>
            <a:r>
              <a:rPr lang="en-US" sz="3400" dirty="0"/>
              <a:t>GAN and </a:t>
            </a:r>
            <a:r>
              <a:rPr lang="en-US" sz="3400" noProof="0" dirty="0"/>
              <a:t>Reinforcement Learning</a:t>
            </a:r>
            <a:endParaRPr sz="3400" dirty="0"/>
          </a:p>
        </p:txBody>
      </p:sp>
      <p:sp>
        <p:nvSpPr>
          <p:cNvPr id="4" name="Slide Number Placeholder 3">
            <a:extLst>
              <a:ext uri="{FF2B5EF4-FFF2-40B4-BE49-F238E27FC236}">
                <a16:creationId xmlns:a16="http://schemas.microsoft.com/office/drawing/2014/main" id="{FE5B0782-D481-B531-DD0D-EAD76D296CE0}"/>
              </a:ext>
            </a:extLst>
          </p:cNvPr>
          <p:cNvSpPr>
            <a:spLocks noGrp="1"/>
          </p:cNvSpPr>
          <p:nvPr>
            <p:ph type="sldNum" sz="quarter" idx="11"/>
          </p:nvPr>
        </p:nvSpPr>
        <p:spPr bwMode="auto"/>
        <p:txBody>
          <a:bodyPr/>
          <a:lstStyle/>
          <a:p>
            <a:pPr>
              <a:defRPr/>
            </a:pPr>
            <a:fld id="{CE58CB1E-F828-4F11-99E0-327109AF9DA4}" type="slidenum">
              <a:rPr lang="de-DE"/>
              <a:t>7</a:t>
            </a:fld>
            <a:endParaRPr lang="de-DE" dirty="0"/>
          </a:p>
        </p:txBody>
      </p:sp>
      <p:sp>
        <p:nvSpPr>
          <p:cNvPr id="6" name="Footer Placeholder 1">
            <a:extLst>
              <a:ext uri="{FF2B5EF4-FFF2-40B4-BE49-F238E27FC236}">
                <a16:creationId xmlns:a16="http://schemas.microsoft.com/office/drawing/2014/main" id="{56A1A2FF-269A-042B-4777-07E6659DE976}"/>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sp>
        <p:nvSpPr>
          <p:cNvPr id="5" name="Rectangle: Rounded Corners 4">
            <a:extLst>
              <a:ext uri="{FF2B5EF4-FFF2-40B4-BE49-F238E27FC236}">
                <a16:creationId xmlns:a16="http://schemas.microsoft.com/office/drawing/2014/main" id="{9D45619A-CFD4-4EC2-A6E2-42D447C2A971}"/>
              </a:ext>
            </a:extLst>
          </p:cNvPr>
          <p:cNvSpPr/>
          <p:nvPr/>
        </p:nvSpPr>
        <p:spPr>
          <a:xfrm>
            <a:off x="10069614" y="4270614"/>
            <a:ext cx="1194297" cy="56668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Physics simulator</a:t>
            </a:r>
          </a:p>
        </p:txBody>
      </p:sp>
      <p:sp>
        <p:nvSpPr>
          <p:cNvPr id="7" name="TextBox 6">
            <a:extLst>
              <a:ext uri="{FF2B5EF4-FFF2-40B4-BE49-F238E27FC236}">
                <a16:creationId xmlns:a16="http://schemas.microsoft.com/office/drawing/2014/main" id="{93AB3894-005A-3C88-2588-AAAF2EB649CF}"/>
              </a:ext>
            </a:extLst>
          </p:cNvPr>
          <p:cNvSpPr txBox="1"/>
          <p:nvPr/>
        </p:nvSpPr>
        <p:spPr>
          <a:xfrm>
            <a:off x="10556396" y="4837092"/>
            <a:ext cx="951212" cy="283548"/>
          </a:xfrm>
          <a:prstGeom prst="rect">
            <a:avLst/>
          </a:prstGeom>
          <a:noFill/>
        </p:spPr>
        <p:txBody>
          <a:bodyPr wrap="square" lIns="0" tIns="0" rIns="0" bIns="0" rtlCol="0">
            <a:spAutoFit/>
          </a:bodyPr>
          <a:lstStyle/>
          <a:p>
            <a:pPr algn="ctr">
              <a:lnSpc>
                <a:spcPct val="114%"/>
              </a:lnSpc>
            </a:pPr>
            <a:r>
              <a:rPr lang="en-US" sz="1400" dirty="0">
                <a:latin typeface="+mn-lt"/>
              </a:rPr>
              <a:t>State</a:t>
            </a:r>
          </a:p>
        </p:txBody>
      </p:sp>
      <p:sp>
        <p:nvSpPr>
          <p:cNvPr id="8" name="TextBox 7">
            <a:extLst>
              <a:ext uri="{FF2B5EF4-FFF2-40B4-BE49-F238E27FC236}">
                <a16:creationId xmlns:a16="http://schemas.microsoft.com/office/drawing/2014/main" id="{32C02426-CCBA-E1D6-8824-FB86ADF068E3}"/>
              </a:ext>
            </a:extLst>
          </p:cNvPr>
          <p:cNvSpPr txBox="1"/>
          <p:nvPr/>
        </p:nvSpPr>
        <p:spPr>
          <a:xfrm>
            <a:off x="7763569" y="4253898"/>
            <a:ext cx="951212" cy="283548"/>
          </a:xfrm>
          <a:prstGeom prst="rect">
            <a:avLst/>
          </a:prstGeom>
          <a:noFill/>
        </p:spPr>
        <p:txBody>
          <a:bodyPr wrap="square" lIns="0" tIns="0" rIns="0" bIns="0" rtlCol="0">
            <a:spAutoFit/>
          </a:bodyPr>
          <a:lstStyle/>
          <a:p>
            <a:pPr algn="ctr">
              <a:lnSpc>
                <a:spcPct val="114%"/>
              </a:lnSpc>
            </a:pPr>
            <a:r>
              <a:rPr lang="en-US" sz="1400" dirty="0">
                <a:latin typeface="+mn-lt"/>
              </a:rPr>
              <a:t>Action</a:t>
            </a:r>
          </a:p>
        </p:txBody>
      </p:sp>
      <p:sp>
        <p:nvSpPr>
          <p:cNvPr id="25" name="TextBox 24">
            <a:extLst>
              <a:ext uri="{FF2B5EF4-FFF2-40B4-BE49-F238E27FC236}">
                <a16:creationId xmlns:a16="http://schemas.microsoft.com/office/drawing/2014/main" id="{782E86AD-05DF-18AF-A2D5-9371B9D6CCB5}"/>
              </a:ext>
            </a:extLst>
          </p:cNvPr>
          <p:cNvSpPr txBox="1"/>
          <p:nvPr/>
        </p:nvSpPr>
        <p:spPr>
          <a:xfrm>
            <a:off x="5696711" y="4592225"/>
            <a:ext cx="743450" cy="225062"/>
          </a:xfrm>
          <a:prstGeom prst="rect">
            <a:avLst/>
          </a:prstGeom>
          <a:noFill/>
        </p:spPr>
        <p:txBody>
          <a:bodyPr wrap="square" lIns="0" tIns="0" rIns="0" bIns="0" rtlCol="0">
            <a:spAutoFit/>
          </a:bodyPr>
          <a:lstStyle/>
          <a:p>
            <a:pPr algn="ctr">
              <a:lnSpc>
                <a:spcPct val="114%"/>
              </a:lnSpc>
            </a:pPr>
            <a:r>
              <a:rPr lang="en-US" sz="1400" dirty="0">
                <a:latin typeface="+mn-lt"/>
              </a:rPr>
              <a:t>Reward</a:t>
            </a:r>
          </a:p>
        </p:txBody>
      </p:sp>
      <p:cxnSp>
        <p:nvCxnSpPr>
          <p:cNvPr id="28" name="Connector: Elbow 27">
            <a:extLst>
              <a:ext uri="{FF2B5EF4-FFF2-40B4-BE49-F238E27FC236}">
                <a16:creationId xmlns:a16="http://schemas.microsoft.com/office/drawing/2014/main" id="{900DE728-792B-1F22-BD9F-AC204894ACAD}"/>
              </a:ext>
            </a:extLst>
          </p:cNvPr>
          <p:cNvCxnSpPr>
            <a:cxnSpLocks/>
          </p:cNvCxnSpPr>
          <p:nvPr/>
        </p:nvCxnSpPr>
        <p:spPr>
          <a:xfrm rot="16200000" flipH="1">
            <a:off x="1522943" y="3980051"/>
            <a:ext cx="679914" cy="31873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0E82018-C629-109D-7D62-67C19E630FD3}"/>
              </a:ext>
            </a:extLst>
          </p:cNvPr>
          <p:cNvGrpSpPr/>
          <p:nvPr/>
        </p:nvGrpSpPr>
        <p:grpSpPr>
          <a:xfrm>
            <a:off x="904715" y="3142365"/>
            <a:ext cx="1619350" cy="731678"/>
            <a:chOff x="410860" y="2679354"/>
            <a:chExt cx="1285336" cy="580759"/>
          </a:xfrm>
        </p:grpSpPr>
        <p:sp>
          <p:nvSpPr>
            <p:cNvPr id="30" name="Flowchart: Magnetic Disk 29">
              <a:extLst>
                <a:ext uri="{FF2B5EF4-FFF2-40B4-BE49-F238E27FC236}">
                  <a16:creationId xmlns:a16="http://schemas.microsoft.com/office/drawing/2014/main" id="{B535C7D1-B474-F3B6-AD5F-BE8C9316FE6A}"/>
                </a:ext>
              </a:extLst>
            </p:cNvPr>
            <p:cNvSpPr/>
            <p:nvPr/>
          </p:nvSpPr>
          <p:spPr>
            <a:xfrm>
              <a:off x="620126" y="2679354"/>
              <a:ext cx="866804" cy="580759"/>
            </a:xfrm>
            <a:prstGeom prst="flowChartMagneticDisk">
              <a:avLst/>
            </a:prstGeom>
            <a:solidFill>
              <a:schemeClr val="bg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dirty="0"/>
            </a:p>
          </p:txBody>
        </p:sp>
        <p:sp>
          <p:nvSpPr>
            <p:cNvPr id="40" name="TextBox 39">
              <a:extLst>
                <a:ext uri="{FF2B5EF4-FFF2-40B4-BE49-F238E27FC236}">
                  <a16:creationId xmlns:a16="http://schemas.microsoft.com/office/drawing/2014/main" id="{A7BBE262-E927-31E7-514A-BE6C0BAEB562}"/>
                </a:ext>
              </a:extLst>
            </p:cNvPr>
            <p:cNvSpPr txBox="1"/>
            <p:nvPr/>
          </p:nvSpPr>
          <p:spPr>
            <a:xfrm>
              <a:off x="410860" y="2871302"/>
              <a:ext cx="1285336" cy="373565"/>
            </a:xfrm>
            <a:prstGeom prst="rect">
              <a:avLst/>
            </a:prstGeom>
            <a:noFill/>
          </p:spPr>
          <p:txBody>
            <a:bodyPr wrap="square" lIns="0" tIns="0" rIns="0" bIns="0" rtlCol="0" anchor="ctr">
              <a:spAutoFit/>
            </a:bodyPr>
            <a:lstStyle/>
            <a:p>
              <a:pPr algn="ctr">
                <a:lnSpc>
                  <a:spcPct val="114%"/>
                </a:lnSpc>
              </a:pPr>
              <a:r>
                <a:rPr lang="en-US" sz="1400" dirty="0">
                  <a:latin typeface="+mn-lt"/>
                </a:rPr>
                <a:t>Reference</a:t>
              </a:r>
            </a:p>
            <a:p>
              <a:pPr algn="ctr">
                <a:lnSpc>
                  <a:spcPct val="114%"/>
                </a:lnSpc>
              </a:pPr>
              <a:r>
                <a:rPr lang="en-US" sz="1400" dirty="0">
                  <a:latin typeface="+mn-lt"/>
                </a:rPr>
                <a:t>data</a:t>
              </a:r>
            </a:p>
          </p:txBody>
        </p:sp>
      </p:grpSp>
      <p:sp>
        <p:nvSpPr>
          <p:cNvPr id="41" name="Rectangle: Rounded Corners 40">
            <a:extLst>
              <a:ext uri="{FF2B5EF4-FFF2-40B4-BE49-F238E27FC236}">
                <a16:creationId xmlns:a16="http://schemas.microsoft.com/office/drawing/2014/main" id="{5B814BED-12B1-93AE-77B6-742B1BD31B41}"/>
              </a:ext>
            </a:extLst>
          </p:cNvPr>
          <p:cNvSpPr/>
          <p:nvPr/>
        </p:nvSpPr>
        <p:spPr>
          <a:xfrm>
            <a:off x="4843184" y="3414142"/>
            <a:ext cx="1453555" cy="619635"/>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Noise</a:t>
            </a:r>
          </a:p>
        </p:txBody>
      </p:sp>
      <p:cxnSp>
        <p:nvCxnSpPr>
          <p:cNvPr id="46" name="Connector: Elbow 45">
            <a:extLst>
              <a:ext uri="{FF2B5EF4-FFF2-40B4-BE49-F238E27FC236}">
                <a16:creationId xmlns:a16="http://schemas.microsoft.com/office/drawing/2014/main" id="{A7513567-F37E-BC47-DEB2-919CC29E70E2}"/>
              </a:ext>
            </a:extLst>
          </p:cNvPr>
          <p:cNvCxnSpPr>
            <a:cxnSpLocks/>
          </p:cNvCxnSpPr>
          <p:nvPr/>
        </p:nvCxnSpPr>
        <p:spPr>
          <a:xfrm>
            <a:off x="6298191" y="3735148"/>
            <a:ext cx="330439" cy="69278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633DEAE9-CA80-A01F-5D31-48F53CCC4FD3}"/>
              </a:ext>
            </a:extLst>
          </p:cNvPr>
          <p:cNvSpPr/>
          <p:nvPr/>
        </p:nvSpPr>
        <p:spPr>
          <a:xfrm>
            <a:off x="1078906" y="3032578"/>
            <a:ext cx="2398371" cy="1948996"/>
          </a:xfrm>
          <a:prstGeom prst="roundRect">
            <a:avLst/>
          </a:prstGeom>
          <a:noFill/>
          <a:ln w="19050">
            <a:solidFill>
              <a:schemeClr val="tx1"/>
            </a:solidFill>
            <a:prstDash val="sysDot"/>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endParaRPr lang="en-US" sz="1000" dirty="0"/>
          </a:p>
        </p:txBody>
      </p:sp>
      <p:sp>
        <p:nvSpPr>
          <p:cNvPr id="48" name="TextBox 47">
            <a:extLst>
              <a:ext uri="{FF2B5EF4-FFF2-40B4-BE49-F238E27FC236}">
                <a16:creationId xmlns:a16="http://schemas.microsoft.com/office/drawing/2014/main" id="{821C05E7-6799-FB1E-3D83-74CB87F9DE1C}"/>
              </a:ext>
            </a:extLst>
          </p:cNvPr>
          <p:cNvSpPr txBox="1"/>
          <p:nvPr/>
        </p:nvSpPr>
        <p:spPr>
          <a:xfrm>
            <a:off x="684392" y="2674926"/>
            <a:ext cx="1901612" cy="283548"/>
          </a:xfrm>
          <a:prstGeom prst="rect">
            <a:avLst/>
          </a:prstGeom>
          <a:noFill/>
        </p:spPr>
        <p:txBody>
          <a:bodyPr wrap="square" lIns="0" tIns="0" rIns="0" bIns="0" rtlCol="0">
            <a:spAutoFit/>
          </a:bodyPr>
          <a:lstStyle/>
          <a:p>
            <a:pPr algn="ctr">
              <a:lnSpc>
                <a:spcPct val="114%"/>
              </a:lnSpc>
            </a:pPr>
            <a:r>
              <a:rPr lang="en-US" sz="1400" dirty="0">
                <a:latin typeface="+mn-lt"/>
              </a:rPr>
              <a:t>Reward function</a:t>
            </a:r>
          </a:p>
        </p:txBody>
      </p:sp>
      <p:sp>
        <p:nvSpPr>
          <p:cNvPr id="9" name="Rectangle: Rounded Corners 8">
            <a:extLst>
              <a:ext uri="{FF2B5EF4-FFF2-40B4-BE49-F238E27FC236}">
                <a16:creationId xmlns:a16="http://schemas.microsoft.com/office/drawing/2014/main" id="{66B955F1-F61C-B80E-1275-C5A2024ED088}"/>
              </a:ext>
            </a:extLst>
          </p:cNvPr>
          <p:cNvSpPr/>
          <p:nvPr/>
        </p:nvSpPr>
        <p:spPr bwMode="auto">
          <a:xfrm>
            <a:off x="6624871" y="4270613"/>
            <a:ext cx="1194297" cy="566686"/>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Policy (Generator)</a:t>
            </a:r>
          </a:p>
        </p:txBody>
      </p:sp>
      <p:sp>
        <p:nvSpPr>
          <p:cNvPr id="10" name="Rectangle: Rounded Corners 9">
            <a:extLst>
              <a:ext uri="{FF2B5EF4-FFF2-40B4-BE49-F238E27FC236}">
                <a16:creationId xmlns:a16="http://schemas.microsoft.com/office/drawing/2014/main" id="{E220823A-2366-372B-029A-C16B9512A6BF}"/>
              </a:ext>
            </a:extLst>
          </p:cNvPr>
          <p:cNvSpPr/>
          <p:nvPr/>
        </p:nvSpPr>
        <p:spPr bwMode="auto">
          <a:xfrm>
            <a:off x="4843183" y="3414142"/>
            <a:ext cx="1453555" cy="619635"/>
          </a:xfrm>
          <a:prstGeom prst="roundRect">
            <a:avLst/>
          </a:prstGeom>
          <a:solidFill>
            <a:srgbClr val="0063BD"/>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
              </a:lnSpc>
            </a:pPr>
            <a:r>
              <a:rPr lang="en-US" sz="1400" dirty="0"/>
              <a:t>Desired future states</a:t>
            </a:r>
          </a:p>
        </p:txBody>
      </p:sp>
      <p:grpSp>
        <p:nvGrpSpPr>
          <p:cNvPr id="11" name="Group 10">
            <a:extLst>
              <a:ext uri="{FF2B5EF4-FFF2-40B4-BE49-F238E27FC236}">
                <a16:creationId xmlns:a16="http://schemas.microsoft.com/office/drawing/2014/main" id="{26390BFE-58CC-8904-72AA-EE3E4A744E97}"/>
              </a:ext>
            </a:extLst>
          </p:cNvPr>
          <p:cNvGrpSpPr/>
          <p:nvPr/>
        </p:nvGrpSpPr>
        <p:grpSpPr>
          <a:xfrm>
            <a:off x="904715" y="3142365"/>
            <a:ext cx="1619350" cy="731678"/>
            <a:chOff x="410860" y="2679354"/>
            <a:chExt cx="1285336" cy="580759"/>
          </a:xfrm>
        </p:grpSpPr>
        <p:sp>
          <p:nvSpPr>
            <p:cNvPr id="12" name="Flowchart: Magnetic Disk 11">
              <a:extLst>
                <a:ext uri="{FF2B5EF4-FFF2-40B4-BE49-F238E27FC236}">
                  <a16:creationId xmlns:a16="http://schemas.microsoft.com/office/drawing/2014/main" id="{EE52BEE5-DC38-59EA-E7DE-FDE582F6E299}"/>
                </a:ext>
              </a:extLst>
            </p:cNvPr>
            <p:cNvSpPr/>
            <p:nvPr/>
          </p:nvSpPr>
          <p:spPr>
            <a:xfrm>
              <a:off x="620126" y="2679354"/>
              <a:ext cx="866804" cy="580759"/>
            </a:xfrm>
            <a:prstGeom prst="flowChartMagneticDisk">
              <a:avLst/>
            </a:prstGeom>
            <a:solidFill>
              <a:schemeClr val="bg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dirty="0"/>
            </a:p>
          </p:txBody>
        </p:sp>
        <p:sp>
          <p:nvSpPr>
            <p:cNvPr id="13" name="TextBox 12">
              <a:extLst>
                <a:ext uri="{FF2B5EF4-FFF2-40B4-BE49-F238E27FC236}">
                  <a16:creationId xmlns:a16="http://schemas.microsoft.com/office/drawing/2014/main" id="{DFE9763C-E0B5-F6B4-A0F2-521DD10C1A36}"/>
                </a:ext>
              </a:extLst>
            </p:cNvPr>
            <p:cNvSpPr txBox="1"/>
            <p:nvPr/>
          </p:nvSpPr>
          <p:spPr>
            <a:xfrm>
              <a:off x="410860" y="2871302"/>
              <a:ext cx="1285336" cy="373565"/>
            </a:xfrm>
            <a:prstGeom prst="rect">
              <a:avLst/>
            </a:prstGeom>
            <a:noFill/>
          </p:spPr>
          <p:txBody>
            <a:bodyPr wrap="square" lIns="0" tIns="0" rIns="0" bIns="0" rtlCol="0" anchor="ctr">
              <a:spAutoFit/>
            </a:bodyPr>
            <a:lstStyle/>
            <a:p>
              <a:pPr algn="ctr">
                <a:lnSpc>
                  <a:spcPct val="114%"/>
                </a:lnSpc>
              </a:pPr>
              <a:r>
                <a:rPr lang="en-US" sz="1400" dirty="0">
                  <a:latin typeface="+mn-lt"/>
                </a:rPr>
                <a:t>Reference</a:t>
              </a:r>
            </a:p>
            <a:p>
              <a:pPr algn="ctr">
                <a:lnSpc>
                  <a:spcPct val="114%"/>
                </a:lnSpc>
              </a:pPr>
              <a:r>
                <a:rPr lang="en-US" sz="1400" dirty="0">
                  <a:latin typeface="+mn-lt"/>
                </a:rPr>
                <a:t>trajectories</a:t>
              </a:r>
            </a:p>
          </p:txBody>
        </p:sp>
      </p:grpSp>
      <p:cxnSp>
        <p:nvCxnSpPr>
          <p:cNvPr id="14" name="Connector: Elbow 13">
            <a:extLst>
              <a:ext uri="{FF2B5EF4-FFF2-40B4-BE49-F238E27FC236}">
                <a16:creationId xmlns:a16="http://schemas.microsoft.com/office/drawing/2014/main" id="{3279E662-25EC-7D5B-A60E-CFE36FCEC67C}"/>
              </a:ext>
            </a:extLst>
          </p:cNvPr>
          <p:cNvCxnSpPr>
            <a:cxnSpLocks/>
            <a:stCxn id="5" idx="2"/>
            <a:endCxn id="9" idx="2"/>
          </p:cNvCxnSpPr>
          <p:nvPr/>
        </p:nvCxnSpPr>
        <p:spPr bwMode="auto">
          <a:xfrm rot="5400000" flipH="1">
            <a:off x="8944391" y="3114929"/>
            <a:ext cx="1" cy="3444743"/>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9D48AC-B63E-F480-CBDB-9C90460A10E7}"/>
              </a:ext>
            </a:extLst>
          </p:cNvPr>
          <p:cNvCxnSpPr>
            <a:cxnSpLocks/>
            <a:stCxn id="9" idx="3"/>
            <a:endCxn id="5" idx="1"/>
          </p:cNvCxnSpPr>
          <p:nvPr/>
        </p:nvCxnSpPr>
        <p:spPr bwMode="auto">
          <a:xfrm>
            <a:off x="7819168" y="4553956"/>
            <a:ext cx="225044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801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
</file>

<file path=ppt/slides/slide8.xml><?xml version="1.0" encoding="utf-8"?>
<p:sld xmlns:a="http://purl.oclc.org/ooxml/drawingml/main" xmlns:r="http://purl.oclc.org/ooxml/officeDocument/relationships" xmlns:p="http://purl.oclc.org/ooxml/presentationml/main" showMasterPhAnim="0">
  <p:cSld>
    <p:spTree>
      <p:nvGrpSpPr>
        <p:cNvPr id="1" name=""/>
        <p:cNvGrpSpPr/>
        <p:nvPr/>
      </p:nvGrpSpPr>
      <p:grpSpPr bwMode="auto">
        <a:xfrm>
          <a:off x="0" y="0"/>
          <a:ext cx="0" cy="0"/>
          <a:chOff x="0" y="0"/>
          <a:chExt cx="0" cy="0"/>
        </a:xfrm>
      </p:grpSpPr>
      <p:pic>
        <p:nvPicPr>
          <p:cNvPr id="9" name="Picture 4" descr="Robot robo GIF - Buscar en GIFER">
            <a:extLst>
              <a:ext uri="{FF2B5EF4-FFF2-40B4-BE49-F238E27FC236}">
                <a16:creationId xmlns:a16="http://schemas.microsoft.com/office/drawing/2014/main" id="{08EA0624-2560-1F7B-7C92-858BA4709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24%" r="34.923%"/>
          <a:stretch/>
        </p:blipFill>
        <p:spPr bwMode="auto">
          <a:xfrm flipH="1">
            <a:off x="9868281" y="3066259"/>
            <a:ext cx="2323719" cy="37721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bwMode="auto">
          <a:xfrm>
            <a:off x="425454" y="1296001"/>
            <a:ext cx="11345332" cy="495328"/>
          </a:xfrm>
        </p:spPr>
        <p:txBody>
          <a:bodyPr/>
          <a:lstStyle/>
          <a:p>
            <a:pPr>
              <a:defRPr/>
            </a:pPr>
            <a:r>
              <a:rPr lang="en-GB" sz="2800" dirty="0"/>
              <a:t>Why do we even need GANs at all? What is the novelty here?</a:t>
            </a:r>
            <a:endParaRPr sz="3600" dirty="0"/>
          </a:p>
        </p:txBody>
      </p:sp>
      <p:sp>
        <p:nvSpPr>
          <p:cNvPr id="4" name="Slide Number Placeholder 3"/>
          <p:cNvSpPr>
            <a:spLocks noGrp="1"/>
          </p:cNvSpPr>
          <p:nvPr>
            <p:ph type="sldNum" sz="quarter" idx="11"/>
          </p:nvPr>
        </p:nvSpPr>
        <p:spPr bwMode="auto"/>
        <p:txBody>
          <a:bodyPr/>
          <a:lstStyle/>
          <a:p>
            <a:pPr marL="0" marR="0" lvl="0" indent="0" algn="r" defTabSz="914400">
              <a:lnSpc>
                <a:spcPct val="0.1%"/>
              </a:lnSpc>
              <a:spcBef>
                <a:spcPts val="0"/>
              </a:spcBef>
              <a:spcAft>
                <a:spcPts val="0"/>
              </a:spcAft>
              <a:buClrTx/>
              <a:buSzTx/>
              <a:buFontTx/>
              <a:buNone/>
              <a:defRPr/>
            </a:pPr>
            <a:fld id="{CE58CB1E-F828-4F11-99E0-327109AF9DA4}" type="slidenum">
              <a:rPr lang="de-DE" sz="1450" b="0" i="0" u="none" strike="noStrike" cap="none" spc="0">
                <a:ln>
                  <a:noFill/>
                </a:ln>
                <a:solidFill>
                  <a:prstClr val="black"/>
                </a:solidFill>
                <a:latin typeface="Arial"/>
                <a:ea typeface="Arial"/>
                <a:cs typeface="Arial"/>
              </a:rPr>
              <a:t>8</a:t>
            </a:fld>
            <a:endParaRPr lang="de-DE" sz="1450" b="0" i="0" u="none" strike="noStrike" cap="none" spc="0">
              <a:ln>
                <a:noFill/>
              </a:ln>
              <a:solidFill>
                <a:prstClr val="black"/>
              </a:solidFill>
              <a:latin typeface="Arial"/>
              <a:ea typeface="Arial"/>
              <a:cs typeface="Arial"/>
            </a:endParaRPr>
          </a:p>
        </p:txBody>
      </p:sp>
      <p:sp>
        <p:nvSpPr>
          <p:cNvPr id="8" name="Content Placeholder 7">
            <a:extLst>
              <a:ext uri="{FF2B5EF4-FFF2-40B4-BE49-F238E27FC236}">
                <a16:creationId xmlns:a16="http://schemas.microsoft.com/office/drawing/2014/main" id="{BB8C2E09-7BFF-A6ED-BBED-4F14B4D0D786}"/>
              </a:ext>
            </a:extLst>
          </p:cNvPr>
          <p:cNvSpPr>
            <a:spLocks noGrp="1"/>
          </p:cNvSpPr>
          <p:nvPr>
            <p:ph idx="1"/>
          </p:nvPr>
        </p:nvSpPr>
        <p:spPr>
          <a:xfrm>
            <a:off x="423334" y="2063868"/>
            <a:ext cx="11345332" cy="876299"/>
          </a:xfrm>
        </p:spPr>
        <p:txBody>
          <a:bodyPr/>
          <a:lstStyle/>
          <a:p>
            <a:pPr>
              <a:lnSpc>
                <a:spcPct val="100%"/>
              </a:lnSpc>
              <a:spcAft>
                <a:spcPts val="600"/>
              </a:spcAft>
            </a:pPr>
            <a:r>
              <a:rPr lang="en-US" sz="1800" dirty="0">
                <a:solidFill>
                  <a:schemeClr val="bg2"/>
                </a:solidFill>
              </a:rPr>
              <a:t>Improved Computational Load compared to MPC</a:t>
            </a:r>
          </a:p>
          <a:p>
            <a:pPr>
              <a:lnSpc>
                <a:spcPct val="100%"/>
              </a:lnSpc>
              <a:spcAft>
                <a:spcPts val="600"/>
              </a:spcAft>
            </a:pPr>
            <a:r>
              <a:rPr lang="en-US" sz="1600" dirty="0"/>
              <a:t>This approach is expected to improve the execution time and computational complexity of </a:t>
            </a:r>
            <a:r>
              <a:rPr lang="en-US" sz="1600" b="1" dirty="0"/>
              <a:t>conventional paradigms</a:t>
            </a:r>
            <a:r>
              <a:rPr lang="en-US" sz="1600" dirty="0"/>
              <a:t> like Model Predictive Control (MPC), making it an attractive alternative</a:t>
            </a:r>
            <a:r>
              <a:rPr lang="en-US" sz="1800" dirty="0">
                <a:solidFill>
                  <a:schemeClr val="bg2"/>
                </a:solidFill>
              </a:rPr>
              <a:t>.</a:t>
            </a:r>
          </a:p>
          <a:p>
            <a:pPr>
              <a:lnSpc>
                <a:spcPct val="100%"/>
              </a:lnSpc>
            </a:pPr>
            <a:endParaRPr lang="en-US" dirty="0"/>
          </a:p>
        </p:txBody>
      </p:sp>
      <p:sp>
        <p:nvSpPr>
          <p:cNvPr id="10" name="Rectangle 9">
            <a:extLst>
              <a:ext uri="{FF2B5EF4-FFF2-40B4-BE49-F238E27FC236}">
                <a16:creationId xmlns:a16="http://schemas.microsoft.com/office/drawing/2014/main" id="{B2E147E5-A9F4-9659-1895-E4B753D049B9}"/>
              </a:ext>
            </a:extLst>
          </p:cNvPr>
          <p:cNvSpPr/>
          <p:nvPr/>
        </p:nvSpPr>
        <p:spPr>
          <a:xfrm>
            <a:off x="10877739" y="6200775"/>
            <a:ext cx="891605" cy="272539"/>
          </a:xfrm>
          <a:prstGeom prst="rect">
            <a:avLst/>
          </a:prstGeom>
          <a:solidFill>
            <a:schemeClr val="bg1"/>
          </a:solidFill>
          <a:ln>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
              </a:lnSpc>
            </a:pPr>
            <a:endParaRPr lang="en-US" dirty="0"/>
          </a:p>
        </p:txBody>
      </p:sp>
      <p:sp>
        <p:nvSpPr>
          <p:cNvPr id="12" name="TextBox 11">
            <a:extLst>
              <a:ext uri="{FF2B5EF4-FFF2-40B4-BE49-F238E27FC236}">
                <a16:creationId xmlns:a16="http://schemas.microsoft.com/office/drawing/2014/main" id="{87FED66E-4A6F-90FB-DEF8-07100C6F6085}"/>
              </a:ext>
            </a:extLst>
          </p:cNvPr>
          <p:cNvSpPr txBox="1"/>
          <p:nvPr/>
        </p:nvSpPr>
        <p:spPr bwMode="auto">
          <a:xfrm>
            <a:off x="342214" y="2993137"/>
            <a:ext cx="9526067" cy="3277820"/>
          </a:xfrm>
          <a:prstGeom prst="rect">
            <a:avLst/>
          </a:prstGeom>
          <a:noFill/>
        </p:spPr>
        <p:txBody>
          <a:bodyPr wrap="square">
            <a:spAutoFit/>
          </a:bodyPr>
          <a:lstStyle/>
          <a:p>
            <a:pPr>
              <a:spcAft>
                <a:spcPts val="600"/>
              </a:spcAft>
            </a:pPr>
            <a:r>
              <a:rPr lang="en-US" dirty="0">
                <a:solidFill>
                  <a:schemeClr val="bg2"/>
                </a:solidFill>
              </a:rPr>
              <a:t>No Explicit Reward Functions</a:t>
            </a:r>
          </a:p>
          <a:p>
            <a:pPr>
              <a:spcAft>
                <a:spcPts val="600"/>
              </a:spcAft>
            </a:pPr>
            <a:r>
              <a:rPr lang="en-US" sz="1600" dirty="0"/>
              <a:t>This approach </a:t>
            </a:r>
            <a:r>
              <a:rPr lang="en-US" sz="1600" b="1" dirty="0"/>
              <a:t>eliminates</a:t>
            </a:r>
            <a:r>
              <a:rPr lang="en-US" sz="1600" dirty="0"/>
              <a:t> the need for </a:t>
            </a:r>
            <a:r>
              <a:rPr lang="en-US" sz="1600" b="1" dirty="0"/>
              <a:t>manually crafting a reward function</a:t>
            </a:r>
            <a:r>
              <a:rPr lang="en-US" sz="1600" dirty="0"/>
              <a:t>, which is a complex task in traditional reinforcement learning. This is substituted by the discriminator and the expert samples.</a:t>
            </a:r>
          </a:p>
          <a:p>
            <a:pPr>
              <a:spcAft>
                <a:spcPts val="600"/>
              </a:spcAft>
            </a:pPr>
            <a:r>
              <a:rPr lang="en-US" dirty="0">
                <a:solidFill>
                  <a:schemeClr val="bg2"/>
                </a:solidFill>
              </a:rPr>
              <a:t>Constraint handling</a:t>
            </a:r>
          </a:p>
          <a:p>
            <a:pPr>
              <a:spcAft>
                <a:spcPts val="600"/>
              </a:spcAft>
            </a:pPr>
            <a:r>
              <a:rPr lang="en-US" sz="1600" dirty="0"/>
              <a:t>Extension of the reward formulation to enforce physical and safety constraints (e.g., velocity, acceleration, end-effector limits), enabling the learned policy to satisfy </a:t>
            </a:r>
            <a:r>
              <a:rPr lang="en-US" sz="1600" b="1" dirty="0"/>
              <a:t>constraints not explicitly enforced in the reference</a:t>
            </a:r>
            <a:r>
              <a:rPr lang="en-US" sz="1600" dirty="0"/>
              <a:t> expert trajectories..</a:t>
            </a:r>
          </a:p>
          <a:p>
            <a:pPr>
              <a:spcAft>
                <a:spcPts val="600"/>
              </a:spcAft>
            </a:pPr>
            <a:r>
              <a:rPr lang="en-US" dirty="0">
                <a:solidFill>
                  <a:schemeClr val="bg2"/>
                </a:solidFill>
              </a:rPr>
              <a:t>Adaptability to Real-World Changes</a:t>
            </a:r>
          </a:p>
          <a:p>
            <a:pPr>
              <a:spcAft>
                <a:spcPts val="600"/>
              </a:spcAft>
            </a:pPr>
            <a:r>
              <a:rPr lang="en-US" sz="1600" dirty="0"/>
              <a:t>By leveraging collected data, this method is expected to </a:t>
            </a:r>
            <a:r>
              <a:rPr lang="en-US" sz="1600" b="1" dirty="0"/>
              <a:t>adapt to variations</a:t>
            </a:r>
            <a:r>
              <a:rPr lang="en-US" sz="1600" dirty="0"/>
              <a:t> in the real-world model, ensuring robustness in dynamic environments. By using methods such as Residual Learning or Online Fine-Tuning.</a:t>
            </a:r>
          </a:p>
        </p:txBody>
      </p:sp>
      <p:sp>
        <p:nvSpPr>
          <p:cNvPr id="13" name="Footer Placeholder 1">
            <a:extLst>
              <a:ext uri="{FF2B5EF4-FFF2-40B4-BE49-F238E27FC236}">
                <a16:creationId xmlns:a16="http://schemas.microsoft.com/office/drawing/2014/main" id="{B1675A0F-5420-F1B9-F301-94CCF328D780}"/>
              </a:ext>
            </a:extLst>
          </p:cNvPr>
          <p:cNvSpPr txBox="1">
            <a:spLocks/>
          </p:cNvSpPr>
          <p:nvPr/>
        </p:nvSpPr>
        <p:spPr bwMode="auto">
          <a:xfrm>
            <a:off x="0" y="6583680"/>
            <a:ext cx="11393423" cy="274320"/>
          </a:xfrm>
          <a:prstGeom prst="rect">
            <a:avLst/>
          </a:prstGeom>
        </p:spPr>
        <p:txBody>
          <a:bodyPr vert="horz" lIns="0" tIns="45720" rIns="0" bIns="45720" rtlCol="0" anchor="ctr"/>
          <a:lstStyle>
            <a:defPPr>
              <a:defRPr lang="en-US"/>
            </a:defPPr>
            <a:lvl1pPr marL="0" algn="l" defTabSz="914400">
              <a:defRPr sz="1450">
                <a:solidFill>
                  <a:schemeClr val="bg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457200" marR="0" lvl="1" indent="0" algn="l" defTabSz="914400" eaLnBrk="1" fontAlgn="auto" latinLnBrk="0" hangingPunct="1">
              <a:lnSpc>
                <a:spcPct val="100%"/>
              </a:lnSpc>
              <a:spcBef>
                <a:spcPts val="0"/>
              </a:spcBef>
              <a:spcAft>
                <a:spcPts val="0"/>
              </a:spcAft>
              <a:buClrTx/>
              <a:buSzTx/>
              <a:buFontTx/>
              <a:buNone/>
              <a:tabLst/>
              <a:defRPr/>
            </a:pPr>
            <a:r>
              <a:rPr kumimoji="0" lang="en-GB" sz="1400" b="0" i="0" u="none" strike="noStrike" kern="0" cap="none" spc="0" normalizeH="0" baseline="0%" noProof="0" dirty="0">
                <a:ln>
                  <a:noFill/>
                </a:ln>
                <a:effectLst/>
                <a:uLnTx/>
                <a:uFillTx/>
                <a:latin typeface="Arial"/>
                <a:cs typeface="Arial"/>
              </a:rPr>
              <a:t>Jeaustin Calder</a:t>
            </a:r>
            <a:r>
              <a:rPr kumimoji="0" lang="es-ES" sz="1400" b="0" i="0" u="none" strike="noStrike" kern="0" cap="none" spc="0" normalizeH="0" baseline="0%" noProof="0" dirty="0">
                <a:ln>
                  <a:noFill/>
                </a:ln>
                <a:effectLst/>
                <a:uLnTx/>
                <a:uFillTx/>
                <a:latin typeface="Arial"/>
                <a:cs typeface="Arial"/>
              </a:rPr>
              <a:t>ón Quesada</a:t>
            </a:r>
            <a:r>
              <a:rPr kumimoji="0" lang="en-GB" sz="1400" b="0" i="0" u="none" strike="noStrike" kern="0" cap="none" spc="0" normalizeH="0" baseline="0%" noProof="0" dirty="0">
                <a:ln>
                  <a:noFill/>
                </a:ln>
                <a:effectLst/>
                <a:uLnTx/>
                <a:uFillTx/>
                <a:latin typeface="Arial"/>
                <a:cs typeface="Arial"/>
              </a:rPr>
              <a:t> | March 25, 2025 | </a:t>
            </a:r>
            <a:r>
              <a:rPr kumimoji="0" lang="en-US" sz="1400" b="0" i="0" u="none" strike="noStrike" kern="0" cap="none" spc="0" normalizeH="0" baseline="0%" noProof="0" dirty="0">
                <a:ln>
                  <a:noFill/>
                </a:ln>
                <a:effectLst/>
                <a:uLnTx/>
                <a:uFillTx/>
                <a:latin typeface="Arial"/>
                <a:cs typeface="Arial"/>
              </a:rPr>
              <a:t>GAN-based Framework for Control of Robotic Arm Manipulators</a:t>
            </a:r>
            <a:r>
              <a:rPr kumimoji="0" lang="en-GB" sz="1400" b="0" i="0" u="none" strike="noStrike" kern="0" cap="none" spc="0" normalizeH="0" baseline="0%" noProof="0" dirty="0">
                <a:ln>
                  <a:noFill/>
                </a:ln>
                <a:effectLst/>
                <a:uLnTx/>
                <a:uFillTx/>
                <a:latin typeface="Arial"/>
                <a:cs typeface="Arial"/>
              </a:rPr>
              <a:t> </a:t>
            </a:r>
            <a:endParaRPr kumimoji="0" lang="en-US" sz="1400" b="0" i="0" u="none" strike="noStrike" kern="0" cap="none" spc="0" normalizeH="0" baseline="0%" noProof="0" dirty="0">
              <a:ln>
                <a:noFill/>
              </a:ln>
              <a:effectLst/>
              <a:uLnTx/>
              <a:uFillTx/>
              <a:latin typeface="Arial"/>
              <a:cs typeface="Arial"/>
            </a:endParaRPr>
          </a:p>
        </p:txBody>
      </p:sp>
    </p:spTree>
  </p:cSld>
  <p:clrMapOvr>
    <a:masterClrMapping/>
  </p:clrMapOvr>
</p:sld>
</file>

<file path=ppt/slides/slide9.xml><?xml version="1.0" encoding="utf-8"?>
<p:sld xmlns:a="http://purl.oclc.org/ooxml/drawingml/main" xmlns:r="http://purl.oclc.org/ooxml/officeDocument/relationships" xmlns:p="http://purl.oclc.org/ooxml/presentationml/main" showMasterPhAnim="0">
  <p:cSld>
    <p:spTree>
      <p:nvGrpSpPr>
        <p:cNvPr id="1" name=""/>
        <p:cNvGrpSpPr/>
        <p:nvPr/>
      </p:nvGrpSpPr>
      <p:grpSpPr bwMode="auto">
        <a:xfrm>
          <a:off x="0" y="0"/>
          <a:ext cx="0" cy="0"/>
          <a:chOff x="0" y="0"/>
          <a:chExt cx="0" cy="0"/>
        </a:xfrm>
      </p:grpSpPr>
      <p:sp>
        <p:nvSpPr>
          <p:cNvPr id="10" name="Titel 9"/>
          <p:cNvSpPr>
            <a:spLocks noGrp="1"/>
          </p:cNvSpPr>
          <p:nvPr>
            <p:ph type="title"/>
          </p:nvPr>
        </p:nvSpPr>
        <p:spPr bwMode="auto">
          <a:xfrm>
            <a:off x="425456" y="1296000"/>
            <a:ext cx="5788825" cy="2216025"/>
          </a:xfrm>
        </p:spPr>
        <p:txBody>
          <a:bodyPr/>
          <a:lstStyle/>
          <a:p>
            <a:pPr>
              <a:lnSpc>
                <a:spcPct val="100%"/>
              </a:lnSpc>
              <a:defRPr/>
            </a:pPr>
            <a:r>
              <a:rPr lang="en-GB" dirty="0"/>
              <a:t>Thank you for your attention!</a:t>
            </a:r>
            <a:endParaRPr lang="en-GB" sz="2000" dirty="0"/>
          </a:p>
        </p:txBody>
      </p:sp>
      <p:sp>
        <p:nvSpPr>
          <p:cNvPr id="4" name="Inhaltsplatzhalter 2"/>
          <p:cNvSpPr txBox="1"/>
          <p:nvPr/>
        </p:nvSpPr>
        <p:spPr bwMode="auto">
          <a:xfrm>
            <a:off x="541615" y="2017988"/>
            <a:ext cx="11345332" cy="2822024"/>
          </a:xfrm>
          <a:prstGeom prst="rect">
            <a:avLst/>
          </a:prstGeom>
          <a:noFill/>
          <a:ln w="9525">
            <a:noFill/>
            <a:miter lim="0.8%"/>
            <a:headEnd/>
            <a:tailEnd/>
          </a:ln>
        </p:spPr>
        <p:txBody>
          <a:bodyPr vert="horz" wrap="square" lIns="0" tIns="0" rIns="0" bIns="0" numCol="1" anchor="t" anchorCtr="0" compatLnSpc="1">
            <a:prstTxWarp prst="textNoShape">
              <a:avLst/>
            </a:prstTxWarp>
          </a:bodyPr>
          <a:lstStyle>
            <a:lvl1pPr algn="l">
              <a:lnSpc>
                <a:spcPct val="0.15%"/>
              </a:lnSpc>
              <a:spcBef>
                <a:spcPts val="0"/>
              </a:spcBef>
              <a:spcAft>
                <a:spcPts val="0"/>
              </a:spcAft>
              <a:defRPr lang="de-DE" sz="1600">
                <a:solidFill>
                  <a:schemeClr val="bg1"/>
                </a:solidFill>
                <a:latin typeface="+mn-lt"/>
                <a:ea typeface="+mn-ea"/>
                <a:cs typeface="+mn-cs"/>
              </a:defRPr>
            </a:lvl1pPr>
            <a:lvl2pPr marL="176213" indent="-176213" algn="l">
              <a:lnSpc>
                <a:spcPct val="0.1%"/>
              </a:lnSpc>
              <a:spcBef>
                <a:spcPts val="0"/>
              </a:spcBef>
              <a:spcAft>
                <a:spcPts val="0"/>
              </a:spcAft>
              <a:buFont typeface="Arial"/>
              <a:buChar char="•"/>
              <a:defRPr lang="de-DE" sz="1600">
                <a:solidFill>
                  <a:schemeClr val="tx1"/>
                </a:solidFill>
                <a:latin typeface="+mn-lt"/>
                <a:ea typeface="+mn-ea"/>
                <a:cs typeface="+mn-cs"/>
              </a:defRPr>
            </a:lvl2pPr>
            <a:lvl3pPr marL="360363" indent="-184150" algn="l">
              <a:lnSpc>
                <a:spcPct val="0.125%"/>
              </a:lnSpc>
              <a:spcBef>
                <a:spcPts val="0"/>
              </a:spcBef>
              <a:spcAft>
                <a:spcPts val="0"/>
              </a:spcAft>
              <a:buFont typeface="Symbol"/>
              <a:buChar char="-"/>
              <a:defRPr sz="1400">
                <a:solidFill>
                  <a:schemeClr val="tx1"/>
                </a:solidFill>
                <a:latin typeface="+mn-lt"/>
                <a:ea typeface="+mn-ea"/>
                <a:cs typeface="+mn-cs"/>
              </a:defRPr>
            </a:lvl3pPr>
            <a:lvl4pPr marL="538163" indent="-177800" algn="l">
              <a:lnSpc>
                <a:spcPct val="0.125%"/>
              </a:lnSpc>
              <a:spcBef>
                <a:spcPts val="0"/>
              </a:spcBef>
              <a:spcAft>
                <a:spcPts val="0"/>
              </a:spcAft>
              <a:buFont typeface="Symbol"/>
              <a:buChar char="-"/>
              <a:defRPr sz="1400">
                <a:solidFill>
                  <a:schemeClr val="tx1"/>
                </a:solidFill>
                <a:latin typeface="+mn-lt"/>
                <a:ea typeface="+mn-ea"/>
                <a:cs typeface="+mn-cs"/>
              </a:defRPr>
            </a:lvl4pPr>
            <a:lvl5pPr marL="714375" indent="-176213" algn="l">
              <a:lnSpc>
                <a:spcPct val="0.125%"/>
              </a:lnSpc>
              <a:spcBef>
                <a:spcPts val="0"/>
              </a:spcBef>
              <a:spcAft>
                <a:spcPts val="0"/>
              </a:spcAft>
              <a:buFont typeface="Symbol"/>
              <a:buChar char="-"/>
              <a:defRPr sz="14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a:lnSpc>
                <a:spcPct val="100%"/>
              </a:lnSpc>
              <a:defRPr/>
            </a:pPr>
            <a:endParaRPr lang="en-GB" sz="3200" dirty="0"/>
          </a:p>
          <a:p>
            <a:pPr>
              <a:lnSpc>
                <a:spcPct val="100%"/>
              </a:lnSpc>
              <a:defRPr/>
            </a:pPr>
            <a:endParaRPr lang="en-GB" sz="3200" dirty="0"/>
          </a:p>
          <a:p>
            <a:pPr>
              <a:lnSpc>
                <a:spcPct val="100%"/>
              </a:lnSpc>
              <a:defRPr/>
            </a:pPr>
            <a:r>
              <a:rPr lang="en-GB" sz="3200" dirty="0"/>
              <a:t>Feel free to ask any questions</a:t>
            </a:r>
            <a:endParaRPr dirty="0"/>
          </a:p>
        </p:txBody>
      </p:sp>
      <p:sp>
        <p:nvSpPr>
          <p:cNvPr id="3" name="Slide Number Placeholder 2"/>
          <p:cNvSpPr>
            <a:spLocks noGrp="1"/>
          </p:cNvSpPr>
          <p:nvPr>
            <p:ph type="sldNum" sz="quarter" idx="12"/>
          </p:nvPr>
        </p:nvSpPr>
        <p:spPr bwMode="auto"/>
        <p:txBody>
          <a:bodyPr/>
          <a:lstStyle/>
          <a:p>
            <a:pPr marL="0" marR="0" lvl="0" indent="0" algn="r" defTabSz="914400">
              <a:lnSpc>
                <a:spcPct val="0.1%"/>
              </a:lnSpc>
              <a:spcBef>
                <a:spcPts val="0"/>
              </a:spcBef>
              <a:spcAft>
                <a:spcPts val="0"/>
              </a:spcAft>
              <a:buClrTx/>
              <a:buSzTx/>
              <a:buFontTx/>
              <a:buNone/>
              <a:defRPr/>
            </a:pPr>
            <a:fld id="{CE58CB1E-F828-4F11-99E0-327109AF9DA4}" type="slidenum">
              <a:rPr lang="de-DE" sz="1450" b="0" i="0" u="none" strike="noStrike" cap="none" spc="0">
                <a:ln>
                  <a:noFill/>
                </a:ln>
                <a:solidFill>
                  <a:prstClr val="white"/>
                </a:solidFill>
                <a:latin typeface="Arial"/>
                <a:ea typeface="Arial"/>
                <a:cs typeface="Arial"/>
              </a:rPr>
              <a:t>9</a:t>
            </a:fld>
            <a:endParaRPr lang="de-DE" sz="1450" b="0" i="0" u="none" strike="noStrike" cap="none" spc="0">
              <a:ln>
                <a:noFill/>
              </a:ln>
              <a:solidFill>
                <a:prstClr val="white"/>
              </a:solidFill>
              <a:latin typeface="Arial"/>
              <a:ea typeface="Arial"/>
              <a:cs typeface="Arial"/>
            </a:endParaRPr>
          </a:p>
        </p:txBody>
      </p:sp>
      <p:sp>
        <p:nvSpPr>
          <p:cNvPr id="5" name="Footer Placeholder 1">
            <a:extLst>
              <a:ext uri="{FF2B5EF4-FFF2-40B4-BE49-F238E27FC236}">
                <a16:creationId xmlns:a16="http://schemas.microsoft.com/office/drawing/2014/main" id="{66650758-5210-E9E7-D241-A40F8F29263B}"/>
              </a:ext>
            </a:extLst>
          </p:cNvPr>
          <p:cNvSpPr>
            <a:spLocks noGrp="1"/>
          </p:cNvSpPr>
          <p:nvPr>
            <p:ph type="ftr" sz="quarter" idx="13"/>
          </p:nvPr>
        </p:nvSpPr>
        <p:spPr bwMode="auto">
          <a:xfrm>
            <a:off x="0" y="6583680"/>
            <a:ext cx="11393423" cy="274320"/>
          </a:xfrm>
        </p:spPr>
        <p:txBody>
          <a:bodyPr/>
          <a:lstStyle/>
          <a:p>
            <a:pPr lvl="1">
              <a:defRPr/>
            </a:pPr>
            <a:r>
              <a:rPr lang="en-GB" sz="1400" b="0" i="0" u="none" strike="noStrike" cap="none" spc="0" dirty="0">
                <a:ln>
                  <a:noFill/>
                </a:ln>
                <a:solidFill>
                  <a:prstClr val="white"/>
                </a:solidFill>
                <a:latin typeface="Arial"/>
                <a:ea typeface="Arial"/>
                <a:cs typeface="Arial"/>
              </a:rPr>
              <a:t>Jeaustin Calder</a:t>
            </a:r>
            <a:r>
              <a:rPr lang="es-ES" sz="1400" b="0" i="0" u="none" strike="noStrike" cap="none" spc="0" dirty="0">
                <a:ln>
                  <a:noFill/>
                </a:ln>
                <a:solidFill>
                  <a:prstClr val="white"/>
                </a:solidFill>
                <a:latin typeface="Arial"/>
                <a:ea typeface="Arial"/>
                <a:cs typeface="Arial"/>
              </a:rPr>
              <a:t>ón Quesada</a:t>
            </a:r>
            <a:r>
              <a:rPr lang="en-GB" sz="1400" b="0" i="0" u="none" strike="noStrike" cap="none" spc="0" dirty="0">
                <a:ln>
                  <a:noFill/>
                </a:ln>
                <a:solidFill>
                  <a:prstClr val="white"/>
                </a:solidFill>
                <a:latin typeface="Arial"/>
                <a:ea typeface="Arial"/>
                <a:cs typeface="Arial"/>
              </a:rPr>
              <a:t> | March </a:t>
            </a:r>
            <a:r>
              <a:rPr lang="en-GB" sz="1400" dirty="0">
                <a:solidFill>
                  <a:prstClr val="white"/>
                </a:solidFill>
                <a:latin typeface="Arial"/>
                <a:ea typeface="Arial"/>
                <a:cs typeface="Arial"/>
              </a:rPr>
              <a:t>25</a:t>
            </a:r>
            <a:r>
              <a:rPr lang="en-GB" sz="1400" b="0" i="0" u="none" strike="noStrike" cap="none" spc="0" dirty="0">
                <a:ln>
                  <a:noFill/>
                </a:ln>
                <a:solidFill>
                  <a:prstClr val="white"/>
                </a:solidFill>
                <a:latin typeface="Arial"/>
                <a:ea typeface="Arial"/>
                <a:cs typeface="Arial"/>
              </a:rPr>
              <a:t>, 2025</a:t>
            </a:r>
            <a:r>
              <a:rPr lang="en-GB" sz="1400" dirty="0">
                <a:solidFill>
                  <a:prstClr val="white"/>
                </a:solidFill>
                <a:latin typeface="Arial"/>
                <a:ea typeface="Arial"/>
                <a:cs typeface="Arial"/>
              </a:rPr>
              <a:t> </a:t>
            </a:r>
            <a:r>
              <a:rPr lang="en-GB" sz="1400" b="0" i="0" u="none" strike="noStrike" cap="none" spc="0" dirty="0">
                <a:ln>
                  <a:noFill/>
                </a:ln>
                <a:solidFill>
                  <a:schemeClr val="tx1"/>
                </a:solidFill>
                <a:latin typeface="Arial"/>
                <a:ea typeface="Arial"/>
                <a:cs typeface="Arial"/>
              </a:rPr>
              <a:t>| </a:t>
            </a:r>
            <a:r>
              <a:rPr lang="en-US" sz="1400" noProof="0" dirty="0">
                <a:solidFill>
                  <a:schemeClr val="tx1"/>
                </a:solidFill>
              </a:rPr>
              <a:t>GAN-based Framework for Control of Robotic Arm Manipulators</a:t>
            </a:r>
            <a:r>
              <a:rPr lang="en-GB" sz="1400" dirty="0">
                <a:solidFill>
                  <a:schemeClr val="tx1"/>
                </a:solidFill>
              </a:rPr>
              <a:t> </a:t>
            </a:r>
            <a:endParaRPr lang="en-US" sz="1400" b="0" i="0" u="none" strike="noStrike" cap="none" spc="0" dirty="0">
              <a:ln>
                <a:noFill/>
              </a:ln>
              <a:solidFill>
                <a:schemeClr val="tx1"/>
              </a:solidFill>
              <a:latin typeface="Arial"/>
              <a:ea typeface="Arial"/>
              <a:cs typeface="Arial"/>
            </a:endParaRPr>
          </a:p>
        </p:txBody>
      </p:sp>
    </p:spTree>
  </p:cSld>
  <p:clrMapOvr>
    <a:masterClrMapping/>
  </p:clrMapOvr>
</p:sld>
</file>

<file path=ppt/theme/theme1.xml><?xml version="1.0" encoding="utf-8"?>
<a:theme xmlns:a="http://purl.oclc.org/ooxml/drawingml/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Arial"/>
        <a:cs typeface="Arial"/>
      </a:majorFont>
      <a:minorFont>
        <a:latin typeface="Arial"/>
        <a:ea typeface="Arial"/>
        <a:cs typeface="Arial"/>
      </a:minorFont>
    </a:fontScheme>
    <a:fmtScheme name="Larissa">
      <a:fillStyleLst>
        <a:solidFill>
          <a:schemeClr val="phClr"/>
        </a:solidFill>
        <a:gradFill>
          <a:gsLst>
            <a:gs pos="0%">
              <a:schemeClr val="phClr">
                <a:tint val="0.05%"/>
                <a:satMod val="0.3%"/>
              </a:schemeClr>
            </a:gs>
            <a:gs pos="0.035%">
              <a:schemeClr val="phClr">
                <a:tint val="0.037%"/>
                <a:satMod val="0.3%"/>
              </a:schemeClr>
            </a:gs>
            <a:gs pos="0.1%">
              <a:schemeClr val="phClr">
                <a:tint val="0.015%"/>
                <a:satMod val="0.35%"/>
              </a:schemeClr>
            </a:gs>
          </a:gsLst>
          <a:lin ang="16200000" scaled="1"/>
        </a:gradFill>
        <a:gradFill>
          <a:gsLst>
            <a:gs pos="0%">
              <a:schemeClr val="phClr">
                <a:shade val="0.051%"/>
                <a:satMod val="0.13%"/>
              </a:schemeClr>
            </a:gs>
            <a:gs pos="0.08%">
              <a:schemeClr val="phClr">
                <a:shade val="0.093%"/>
                <a:satMod val="0.13%"/>
              </a:schemeClr>
            </a:gs>
            <a:gs pos="0.1%">
              <a:schemeClr val="phClr">
                <a:shade val="0.094%"/>
                <a:satMod val="0.135%"/>
              </a:schemeClr>
            </a:gs>
          </a:gsLst>
          <a:lin ang="16200000" scaled="0"/>
        </a:gradFill>
      </a:fillStyleLst>
      <a:lnStyleLst>
        <a:ln w="9525" cap="flat" cmpd="sng" algn="ctr">
          <a:solidFill>
            <a:schemeClr val="phClr">
              <a:shade val="0.095%"/>
              <a:satMod val="0.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effectStyle>
      </a:effectStyleLst>
      <a:bgFillStyleLst>
        <a:solidFill>
          <a:schemeClr val="phClr"/>
        </a:solidFill>
        <a:gradFill>
          <a:gsLst>
            <a:gs pos="0%">
              <a:schemeClr val="phClr">
                <a:tint val="0.04%"/>
                <a:satMod val="0.35%"/>
              </a:schemeClr>
            </a:gs>
            <a:gs pos="0.04%">
              <a:schemeClr val="phClr">
                <a:tint val="0.045%"/>
                <a:shade val="0.099%"/>
                <a:satMod val="0.35%"/>
              </a:schemeClr>
            </a:gs>
            <a:gs pos="0.1%">
              <a:schemeClr val="phClr">
                <a:shade val="0.02%"/>
                <a:satMod val="0.255%"/>
              </a:schemeClr>
            </a:gs>
          </a:gsLst>
          <a:path path="circle"/>
        </a:gradFill>
        <a:gradFill>
          <a:gsLst>
            <a:gs pos="0%">
              <a:schemeClr val="phClr">
                <a:tint val="0.08%"/>
                <a:satMod val="0.3%"/>
              </a:schemeClr>
            </a:gs>
            <a:gs pos="0.1%">
              <a:schemeClr val="phClr">
                <a:shade val="0.03%"/>
                <a:satMod val="0.2%"/>
              </a:schemeClr>
            </a:gs>
          </a:gsLst>
          <a:path path="circle"/>
        </a:gradFill>
      </a:bgFillStyleLst>
    </a:fmtScheme>
  </a:themeElements>
  <a:objectDefaults>
    <a:spDef>
      <a:spPr bwMode="auto">
        <a:prstGeom prst="rect">
          <a:avLst/>
        </a:prstGeom>
        <a:ln>
          <a:noFill/>
        </a:ln>
      </a:spPr>
      <a:bodyPr/>
      <a:lstStyle/>
      <a:style>
        <a:lnRef idx="2">
          <a:schemeClr val="accent1">
            <a:shade val="0.05%"/>
          </a:schemeClr>
        </a:lnRef>
        <a:fillRef idx="1">
          <a:schemeClr val="accent1"/>
        </a:fillRef>
        <a:effectRef idx="0">
          <a:schemeClr val="accent1"/>
        </a:effectRef>
        <a:fontRef idx="minor">
          <a:schemeClr val="lt1"/>
        </a:fontRef>
      </a:style>
    </a:spDef>
    <a:txDef>
      <a:spPr bwMode="auto">
        <a:prstGeom prst="rect">
          <a:avLst/>
        </a:prstGeom>
        <a:noFill/>
      </a:spPr>
      <a:bodyPr/>
      <a:lstStyle/>
    </a:txDef>
  </a:objectDefaults>
  <a:extraClrSchemeLst/>
</a:theme>
</file>

<file path=ppt/theme/theme2.xml><?xml version="1.0" encoding="utf-8"?>
<a:theme xmlns:a="http://purl.oclc.org/ooxml/drawingml/main" name="1_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Arial"/>
        <a:cs typeface="Arial"/>
      </a:majorFont>
      <a:minorFont>
        <a:latin typeface="Arial"/>
        <a:ea typeface="Arial"/>
        <a:cs typeface="Arial"/>
      </a:minorFont>
    </a:fontScheme>
    <a:fmtScheme name="Larissa">
      <a:fillStyleLst>
        <a:solidFill>
          <a:schemeClr val="phClr"/>
        </a:solidFill>
        <a:gradFill>
          <a:gsLst>
            <a:gs pos="0%">
              <a:schemeClr val="phClr">
                <a:tint val="0.05%"/>
                <a:satMod val="0.3%"/>
              </a:schemeClr>
            </a:gs>
            <a:gs pos="0.035%">
              <a:schemeClr val="phClr">
                <a:tint val="0.037%"/>
                <a:satMod val="0.3%"/>
              </a:schemeClr>
            </a:gs>
            <a:gs pos="0.1%">
              <a:schemeClr val="phClr">
                <a:tint val="0.015%"/>
                <a:satMod val="0.35%"/>
              </a:schemeClr>
            </a:gs>
          </a:gsLst>
          <a:lin ang="16200000" scaled="1"/>
        </a:gradFill>
        <a:gradFill>
          <a:gsLst>
            <a:gs pos="0%">
              <a:schemeClr val="phClr">
                <a:shade val="0.051%"/>
                <a:satMod val="0.13%"/>
              </a:schemeClr>
            </a:gs>
            <a:gs pos="0.08%">
              <a:schemeClr val="phClr">
                <a:shade val="0.093%"/>
                <a:satMod val="0.13%"/>
              </a:schemeClr>
            </a:gs>
            <a:gs pos="0.1%">
              <a:schemeClr val="phClr">
                <a:shade val="0.094%"/>
                <a:satMod val="0.135%"/>
              </a:schemeClr>
            </a:gs>
          </a:gsLst>
          <a:lin ang="16200000" scaled="0"/>
        </a:gradFill>
      </a:fillStyleLst>
      <a:lnStyleLst>
        <a:ln w="9525" cap="flat" cmpd="sng" algn="ctr">
          <a:solidFill>
            <a:schemeClr val="phClr">
              <a:shade val="0.095%"/>
              <a:satMod val="0.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effectStyle>
      </a:effectStyleLst>
      <a:bgFillStyleLst>
        <a:solidFill>
          <a:schemeClr val="phClr"/>
        </a:solidFill>
        <a:gradFill>
          <a:gsLst>
            <a:gs pos="0%">
              <a:schemeClr val="phClr">
                <a:tint val="0.04%"/>
                <a:satMod val="0.35%"/>
              </a:schemeClr>
            </a:gs>
            <a:gs pos="0.04%">
              <a:schemeClr val="phClr">
                <a:tint val="0.045%"/>
                <a:shade val="0.099%"/>
                <a:satMod val="0.35%"/>
              </a:schemeClr>
            </a:gs>
            <a:gs pos="0.1%">
              <a:schemeClr val="phClr">
                <a:shade val="0.02%"/>
                <a:satMod val="0.255%"/>
              </a:schemeClr>
            </a:gs>
          </a:gsLst>
          <a:path path="circle"/>
        </a:gradFill>
        <a:gradFill>
          <a:gsLst>
            <a:gs pos="0%">
              <a:schemeClr val="phClr">
                <a:tint val="0.08%"/>
                <a:satMod val="0.3%"/>
              </a:schemeClr>
            </a:gs>
            <a:gs pos="0.1%">
              <a:schemeClr val="phClr">
                <a:shade val="0.03%"/>
                <a:satMod val="0.2%"/>
              </a:schemeClr>
            </a:gs>
          </a:gsLst>
          <a:path path="circle"/>
        </a:gradFill>
      </a:bgFillStyleLst>
    </a:fmtScheme>
  </a:themeElements>
  <a:objectDefaults>
    <a:spDef>
      <a:spPr bwMode="auto">
        <a:prstGeom prst="rect">
          <a:avLst/>
        </a:prstGeom>
        <a:ln>
          <a:noFill/>
        </a:ln>
      </a:spPr>
      <a:bodyPr/>
      <a:lstStyle/>
      <a:style>
        <a:lnRef idx="2">
          <a:schemeClr val="accent1">
            <a:shade val="0.05%"/>
          </a:schemeClr>
        </a:lnRef>
        <a:fillRef idx="1">
          <a:schemeClr val="accent1"/>
        </a:fillRef>
        <a:effectRef idx="0">
          <a:schemeClr val="accent1"/>
        </a:effectRef>
        <a:fontRef idx="minor">
          <a:schemeClr val="lt1"/>
        </a:fontRef>
      </a:style>
    </a:spDef>
    <a:txDef>
      <a:spPr bwMode="auto">
        <a:prstGeom prst="rect">
          <a:avLst/>
        </a:prstGeom>
        <a:noFill/>
      </a:spPr>
      <a:bodyPr/>
      <a:lstStyle/>
    </a:txDef>
  </a:objectDefaults>
  <a:extraClrSchemeLst/>
</a:theme>
</file>

<file path=ppt/theme/theme3.xml><?xml version="1.0" encoding="utf-8"?>
<a:theme xmlns:a="http://purl.oclc.org/ooxml/drawingml/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0.11%"/>
                <a:satMod val="0.105%"/>
                <a:tint val="0.067%"/>
              </a:schemeClr>
            </a:gs>
            <a:gs pos="0.05%">
              <a:schemeClr val="phClr">
                <a:lumMod val="0.105%"/>
                <a:satMod val="0.103%"/>
                <a:tint val="0.073%"/>
              </a:schemeClr>
            </a:gs>
            <a:gs pos="0.1%">
              <a:schemeClr val="phClr">
                <a:lumMod val="0.105%"/>
                <a:satMod val="0.109%"/>
                <a:tint val="0.081%"/>
              </a:schemeClr>
            </a:gs>
          </a:gsLst>
          <a:lin ang="5400000" scaled="0"/>
        </a:gradFill>
        <a:gradFill>
          <a:gsLst>
            <a:gs pos="0%">
              <a:schemeClr val="phClr">
                <a:satMod val="0.103%"/>
                <a:lumMod val="0.102%"/>
                <a:tint val="0.094%"/>
              </a:schemeClr>
            </a:gs>
            <a:gs pos="0.05%">
              <a:schemeClr val="phClr">
                <a:satMod val="0.11%"/>
                <a:lumMod val="0.1%"/>
                <a:shade val="0.1%"/>
              </a:schemeClr>
            </a:gs>
            <a:gs pos="0.1%">
              <a:schemeClr val="phClr">
                <a:lumMod val="0.099%"/>
                <a:satMod val="0.12%"/>
                <a:shade val="0.078%"/>
              </a:schemeClr>
            </a:gs>
          </a:gsLst>
          <a:lin ang="5400000" scaled="0"/>
        </a:gradFill>
      </a:fillStyleLst>
      <a:lnStyleLst>
        <a:ln w="6350" cap="flat" cmpd="sng" algn="ctr">
          <a:solidFill>
            <a:schemeClr val="phClr"/>
          </a:solidFill>
          <a:prstDash val="solid"/>
          <a:miter lim="0.8%"/>
        </a:ln>
        <a:ln w="12700" cap="flat" cmpd="sng" algn="ctr">
          <a:solidFill>
            <a:schemeClr val="phClr"/>
          </a:solidFill>
          <a:prstDash val="solid"/>
          <a:miter lim="0.8%"/>
        </a:ln>
        <a:ln w="19050" cap="flat" cmpd="sng" algn="ctr">
          <a:solidFill>
            <a:schemeClr val="phClr"/>
          </a:solidFill>
          <a:prstDash val="solid"/>
          <a:miter lim="0.8%"/>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effectStyle>
      </a:effectStyleLst>
      <a:bgFillStyleLst>
        <a:solidFill>
          <a:schemeClr val="phClr"/>
        </a:solidFill>
        <a:solidFill>
          <a:schemeClr val="phClr">
            <a:tint val="0.095%"/>
            <a:satMod val="0.17%"/>
          </a:schemeClr>
        </a:solidFill>
        <a:gradFill>
          <a:gsLst>
            <a:gs pos="0%">
              <a:schemeClr val="phClr">
                <a:tint val="0.093%"/>
                <a:satMod val="0.15%"/>
                <a:shade val="0.098%"/>
                <a:lumMod val="0.102%"/>
              </a:schemeClr>
            </a:gs>
            <a:gs pos="0.05%">
              <a:schemeClr val="phClr">
                <a:tint val="0.098%"/>
                <a:satMod val="0.13%"/>
                <a:shade val="0.09%"/>
                <a:lumMod val="0.103%"/>
              </a:schemeClr>
            </a:gs>
            <a:gs pos="0.1%">
              <a:schemeClr val="phClr">
                <a:shade val="0.063%"/>
                <a:satMod val="0.12%"/>
              </a:schemeClr>
            </a:gs>
          </a:gsLst>
          <a:lin ang="5400000" scaled="0"/>
        </a:gradFill>
      </a:bgFillStyleLst>
    </a:fmtScheme>
  </a:themeElements>
  <a:objectDefaults/>
  <a:extraClrSchemeLst/>
</a:theme>
</file>

<file path=docProps/app.xml><?xml version="1.0" encoding="utf-8"?>
<Properties xmlns="http://purl.oclc.org/ooxml/officeDocument/extendedProperties" xmlns:vt="http://purl.oclc.org/ooxml/officeDocument/docPropsVTypes">
  <TotalTime>1189</TotalTime>
  <Words>1980</Words>
  <Application>Microsoft Office PowerPoint</Application>
  <PresentationFormat>Widescreen</PresentationFormat>
  <Paragraphs>277</Paragraphs>
  <Slides>17</Slides>
  <Notes>16</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Cambria Math</vt:lpstr>
      <vt:lpstr>Symbol</vt:lpstr>
      <vt:lpstr>TUM Neue Helvetica 55 Regular</vt:lpstr>
      <vt:lpstr>Titel 2</vt:lpstr>
      <vt:lpstr>1_Inhalt</vt:lpstr>
      <vt:lpstr>GAN-based Framework for Control of Robotic Arm Manipulators  Bachelor Thesis - Initial Presentation</vt:lpstr>
      <vt:lpstr>Problem Description</vt:lpstr>
      <vt:lpstr>Generative Adversarial Networks (GAN) [1]</vt:lpstr>
      <vt:lpstr>Reinforcement Learning (RL) [2]</vt:lpstr>
      <vt:lpstr>GAN and Reinforcement Learning</vt:lpstr>
      <vt:lpstr>GAN and Reinforcement Learning</vt:lpstr>
      <vt:lpstr>GAN and Reinforcement Learning</vt:lpstr>
      <vt:lpstr>Why do we even need GANs at all? What is the novelty here?</vt:lpstr>
      <vt:lpstr>Thank you for your attention!</vt:lpstr>
      <vt:lpstr>Work steps</vt:lpstr>
      <vt:lpstr>Work steps</vt:lpstr>
      <vt:lpstr>GAN’s loss function [1]</vt:lpstr>
      <vt:lpstr>GAN and Reinforcement Learning</vt:lpstr>
      <vt:lpstr>Reference Policy and Discriminator Architecture [4]</vt:lpstr>
      <vt:lpstr>Constraints</vt:lpstr>
      <vt:lpstr>Observation space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Simulations of Mechanical Systems Final Presentation</dc:title>
  <dc:creator>Bozhidar Todorov</dc:creator>
  <cp:lastModifiedBy>Jeaustin Calderón</cp:lastModifiedBy>
  <cp:revision>99</cp:revision>
  <dcterms:created xsi:type="dcterms:W3CDTF">2022-08-07T16:45:28Z</dcterms:created>
  <dcterms:modified xsi:type="dcterms:W3CDTF">2025-04-15T10:19:07Z</dcterms:modified>
</cp:coreProperties>
</file>